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66" r:id="rId4"/>
    <p:sldId id="281" r:id="rId5"/>
    <p:sldId id="268" r:id="rId6"/>
    <p:sldId id="282" r:id="rId7"/>
    <p:sldId id="283" r:id="rId8"/>
    <p:sldId id="284" r:id="rId9"/>
    <p:sldId id="28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AE58F3-AE83-4C96-8E34-CC3D66B24D4A}" v="2" dt="2021-02-02T09:44:32.7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ACF50-E867-44A3-97B2-DBFAF23FAEB2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6A47E-FB12-4410-9B28-808AC090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691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ACF50-E867-44A3-97B2-DBFAF23FAEB2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6A47E-FB12-4410-9B28-808AC090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578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ACF50-E867-44A3-97B2-DBFAF23FAEB2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6A47E-FB12-4410-9B28-808AC090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905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ACF50-E867-44A3-97B2-DBFAF23FAEB2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6A47E-FB12-4410-9B28-808AC090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931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ACF50-E867-44A3-97B2-DBFAF23FAEB2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6A47E-FB12-4410-9B28-808AC090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626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ACF50-E867-44A3-97B2-DBFAF23FAEB2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6A47E-FB12-4410-9B28-808AC090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38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ACF50-E867-44A3-97B2-DBFAF23FAEB2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6A47E-FB12-4410-9B28-808AC090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305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ACF50-E867-44A3-97B2-DBFAF23FAEB2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6A47E-FB12-4410-9B28-808AC090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654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ACF50-E867-44A3-97B2-DBFAF23FAEB2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6A47E-FB12-4410-9B28-808AC090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798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ACF50-E867-44A3-97B2-DBFAF23FAEB2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6A47E-FB12-4410-9B28-808AC090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942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ACF50-E867-44A3-97B2-DBFAF23FAEB2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6A47E-FB12-4410-9B28-808AC090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489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ACF50-E867-44A3-97B2-DBFAF23FAEB2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6A47E-FB12-4410-9B28-808AC090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206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4D86EDA-87FC-4146-9BEC-4BC7684968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87" r="19300" b="5678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980" y="1122363"/>
            <a:ext cx="5618019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6600" dirty="0">
                <a:latin typeface="Comic Sans MS" panose="030F0702030302020204" pitchFamily="66" charset="0"/>
              </a:rPr>
              <a:t>Phonics Wednesday’s Lesson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Phase 3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9651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C02D8-9BA6-4105-89C1-FB53F4C2F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21375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Learning intention: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US" dirty="0">
                <a:latin typeface="Comic Sans MS" panose="030F0702030302020204" pitchFamily="66" charset="0"/>
              </a:rPr>
              <a:t>-I can read the words with the ‘ear’ sound.</a:t>
            </a: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r>
              <a:rPr lang="en-US" dirty="0">
                <a:latin typeface="Comic Sans MS" panose="030F0702030302020204" pitchFamily="66" charset="0"/>
              </a:rPr>
              <a:t>Success criteria</a:t>
            </a:r>
            <a:br>
              <a:rPr lang="en-US" dirty="0">
                <a:latin typeface="Comic Sans MS" panose="030F0702030302020204" pitchFamily="66" charset="0"/>
              </a:rPr>
            </a:br>
            <a:r>
              <a:rPr lang="en-US" dirty="0">
                <a:latin typeface="Comic Sans MS" panose="030F0702030302020204" pitchFamily="66" charset="0"/>
              </a:rPr>
              <a:t>-pupils will be able to listen to sounds in words.</a:t>
            </a:r>
            <a:br>
              <a:rPr lang="en-US" dirty="0">
                <a:latin typeface="Comic Sans MS" panose="030F0702030302020204" pitchFamily="66" charset="0"/>
              </a:rPr>
            </a:br>
            <a:r>
              <a:rPr lang="en-US" dirty="0">
                <a:latin typeface="Comic Sans MS" panose="030F0702030302020204" pitchFamily="66" charset="0"/>
              </a:rPr>
              <a:t>-pupils will be able to read words containing the </a:t>
            </a:r>
            <a:r>
              <a:rPr lang="en-US" dirty="0" err="1">
                <a:latin typeface="Comic Sans MS" panose="030F0702030302020204" pitchFamily="66" charset="0"/>
              </a:rPr>
              <a:t>triagraph</a:t>
            </a:r>
            <a:r>
              <a:rPr lang="en-US" dirty="0">
                <a:latin typeface="Comic Sans MS" panose="030F0702030302020204" pitchFamily="66" charset="0"/>
              </a:rPr>
              <a:t> ‘ear’.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33665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19502" y="696310"/>
            <a:ext cx="15345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to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49458" y="1908930"/>
            <a:ext cx="15345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5300" y="3667615"/>
            <a:ext cx="19526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me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296401" y="4949070"/>
            <a:ext cx="23241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she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610350" y="4452445"/>
            <a:ext cx="19526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we</a:t>
            </a:r>
          </a:p>
        </p:txBody>
      </p:sp>
      <p:sp>
        <p:nvSpPr>
          <p:cNvPr id="9" name="Rectangle 8"/>
          <p:cNvSpPr/>
          <p:nvPr/>
        </p:nvSpPr>
        <p:spPr>
          <a:xfrm>
            <a:off x="9075417" y="1124100"/>
            <a:ext cx="219712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the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622F21-4793-4C31-959D-FD519BA24C3C}"/>
              </a:ext>
            </a:extLst>
          </p:cNvPr>
          <p:cNvSpPr txBox="1"/>
          <p:nvPr/>
        </p:nvSpPr>
        <p:spPr>
          <a:xfrm>
            <a:off x="5295181" y="696310"/>
            <a:ext cx="15345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no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FF4A8B-B564-460C-8FC6-55699E8EB542}"/>
              </a:ext>
            </a:extLst>
          </p:cNvPr>
          <p:cNvSpPr txBox="1"/>
          <p:nvPr/>
        </p:nvSpPr>
        <p:spPr>
          <a:xfrm>
            <a:off x="3049458" y="4754778"/>
            <a:ext cx="18714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be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6EA3B0-BF7A-4EF3-902F-A90C119B6539}"/>
              </a:ext>
            </a:extLst>
          </p:cNvPr>
          <p:cNvSpPr txBox="1"/>
          <p:nvPr/>
        </p:nvSpPr>
        <p:spPr>
          <a:xfrm>
            <a:off x="6335074" y="2469031"/>
            <a:ext cx="1864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go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1D1A5E-A72C-40A7-957F-B7AC5744DB1A}"/>
              </a:ext>
            </a:extLst>
          </p:cNvPr>
          <p:cNvSpPr txBox="1"/>
          <p:nvPr/>
        </p:nvSpPr>
        <p:spPr>
          <a:xfrm>
            <a:off x="236958" y="49979"/>
            <a:ext cx="7962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NTFPreCursivef"/>
              </a:rPr>
              <a:t>Can you read these tricky words?</a:t>
            </a:r>
          </a:p>
        </p:txBody>
      </p:sp>
    </p:spTree>
    <p:extLst>
      <p:ext uri="{BB962C8B-B14F-4D97-AF65-F5344CB8AC3E}">
        <p14:creationId xmlns:p14="http://schemas.microsoft.com/office/powerpoint/2010/main" val="1753156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1914964"/>
              </p:ext>
            </p:extLst>
          </p:nvPr>
        </p:nvGraphicFramePr>
        <p:xfrm>
          <a:off x="4121697" y="3429000"/>
          <a:ext cx="3948605" cy="21286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48605">
                  <a:extLst>
                    <a:ext uri="{9D8B030D-6E8A-4147-A177-3AD203B41FA5}">
                      <a16:colId xmlns:a16="http://schemas.microsoft.com/office/drawing/2014/main" val="3194532173"/>
                    </a:ext>
                  </a:extLst>
                </a:gridCol>
              </a:tblGrid>
              <a:tr h="2128637">
                <a:tc>
                  <a:txBody>
                    <a:bodyPr/>
                    <a:lstStyle/>
                    <a:p>
                      <a:pPr algn="ctr"/>
                      <a:r>
                        <a:rPr lang="en-GB" sz="9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1377318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B5C95484-B848-4776-9503-EC8700EF89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2936" y="314325"/>
            <a:ext cx="3286125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1259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8584789"/>
              </p:ext>
            </p:extLst>
          </p:nvPr>
        </p:nvGraphicFramePr>
        <p:xfrm>
          <a:off x="4121697" y="3429000"/>
          <a:ext cx="3948605" cy="21286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1580">
                  <a:extLst>
                    <a:ext uri="{9D8B030D-6E8A-4147-A177-3AD203B41FA5}">
                      <a16:colId xmlns:a16="http://schemas.microsoft.com/office/drawing/2014/main" val="3194532173"/>
                    </a:ext>
                  </a:extLst>
                </a:gridCol>
                <a:gridCol w="2867025">
                  <a:extLst>
                    <a:ext uri="{9D8B030D-6E8A-4147-A177-3AD203B41FA5}">
                      <a16:colId xmlns:a16="http://schemas.microsoft.com/office/drawing/2014/main" val="2570681158"/>
                    </a:ext>
                  </a:extLst>
                </a:gridCol>
              </a:tblGrid>
              <a:tr h="2128637">
                <a:tc>
                  <a:txBody>
                    <a:bodyPr/>
                    <a:lstStyle/>
                    <a:p>
                      <a:r>
                        <a:rPr lang="en-GB" sz="9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1377318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C57C9090-1D4D-4298-A385-3611D44E8E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1339" y="271462"/>
            <a:ext cx="3669321" cy="2852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6454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7185129"/>
              </p:ext>
            </p:extLst>
          </p:nvPr>
        </p:nvGraphicFramePr>
        <p:xfrm>
          <a:off x="4121697" y="3429000"/>
          <a:ext cx="3948605" cy="21286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1580">
                  <a:extLst>
                    <a:ext uri="{9D8B030D-6E8A-4147-A177-3AD203B41FA5}">
                      <a16:colId xmlns:a16="http://schemas.microsoft.com/office/drawing/2014/main" val="3194532173"/>
                    </a:ext>
                  </a:extLst>
                </a:gridCol>
                <a:gridCol w="2867025">
                  <a:extLst>
                    <a:ext uri="{9D8B030D-6E8A-4147-A177-3AD203B41FA5}">
                      <a16:colId xmlns:a16="http://schemas.microsoft.com/office/drawing/2014/main" val="2570681158"/>
                    </a:ext>
                  </a:extLst>
                </a:gridCol>
              </a:tblGrid>
              <a:tr h="2128637">
                <a:tc>
                  <a:txBody>
                    <a:bodyPr/>
                    <a:lstStyle/>
                    <a:p>
                      <a:r>
                        <a:rPr lang="en-GB" sz="9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1377318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592E5A78-F511-4903-A19A-1D04BB81DB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9586" y="309562"/>
            <a:ext cx="3552825" cy="261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9337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7681962"/>
              </p:ext>
            </p:extLst>
          </p:nvPr>
        </p:nvGraphicFramePr>
        <p:xfrm>
          <a:off x="4121697" y="3429000"/>
          <a:ext cx="3948605" cy="21286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1580">
                  <a:extLst>
                    <a:ext uri="{9D8B030D-6E8A-4147-A177-3AD203B41FA5}">
                      <a16:colId xmlns:a16="http://schemas.microsoft.com/office/drawing/2014/main" val="3194532173"/>
                    </a:ext>
                  </a:extLst>
                </a:gridCol>
                <a:gridCol w="2867025">
                  <a:extLst>
                    <a:ext uri="{9D8B030D-6E8A-4147-A177-3AD203B41FA5}">
                      <a16:colId xmlns:a16="http://schemas.microsoft.com/office/drawing/2014/main" val="2570681158"/>
                    </a:ext>
                  </a:extLst>
                </a:gridCol>
              </a:tblGrid>
              <a:tr h="2128637">
                <a:tc>
                  <a:txBody>
                    <a:bodyPr/>
                    <a:lstStyle/>
                    <a:p>
                      <a:r>
                        <a:rPr lang="en-GB" sz="9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137731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E5C13F72-4C5F-4F60-8312-C99019ED27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1525" y="485775"/>
            <a:ext cx="2800350" cy="253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5430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0064749"/>
              </p:ext>
            </p:extLst>
          </p:nvPr>
        </p:nvGraphicFramePr>
        <p:xfrm>
          <a:off x="4121697" y="3429000"/>
          <a:ext cx="3948605" cy="21286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1580">
                  <a:extLst>
                    <a:ext uri="{9D8B030D-6E8A-4147-A177-3AD203B41FA5}">
                      <a16:colId xmlns:a16="http://schemas.microsoft.com/office/drawing/2014/main" val="3194532173"/>
                    </a:ext>
                  </a:extLst>
                </a:gridCol>
                <a:gridCol w="2867025">
                  <a:extLst>
                    <a:ext uri="{9D8B030D-6E8A-4147-A177-3AD203B41FA5}">
                      <a16:colId xmlns:a16="http://schemas.microsoft.com/office/drawing/2014/main" val="2570681158"/>
                    </a:ext>
                  </a:extLst>
                </a:gridCol>
              </a:tblGrid>
              <a:tr h="2128637">
                <a:tc>
                  <a:txBody>
                    <a:bodyPr/>
                    <a:lstStyle/>
                    <a:p>
                      <a:r>
                        <a:rPr lang="en-GB" sz="9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1377318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DAC3B9B7-C70E-4CA6-871E-EEBA4D9479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0050" y="438150"/>
            <a:ext cx="3581400" cy="253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3146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8694079"/>
              </p:ext>
            </p:extLst>
          </p:nvPr>
        </p:nvGraphicFramePr>
        <p:xfrm>
          <a:off x="4121697" y="3429000"/>
          <a:ext cx="3948605" cy="21286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1580">
                  <a:extLst>
                    <a:ext uri="{9D8B030D-6E8A-4147-A177-3AD203B41FA5}">
                      <a16:colId xmlns:a16="http://schemas.microsoft.com/office/drawing/2014/main" val="3194532173"/>
                    </a:ext>
                  </a:extLst>
                </a:gridCol>
                <a:gridCol w="2867025">
                  <a:extLst>
                    <a:ext uri="{9D8B030D-6E8A-4147-A177-3AD203B41FA5}">
                      <a16:colId xmlns:a16="http://schemas.microsoft.com/office/drawing/2014/main" val="2570681158"/>
                    </a:ext>
                  </a:extLst>
                </a:gridCol>
              </a:tblGrid>
              <a:tr h="2128637">
                <a:tc>
                  <a:txBody>
                    <a:bodyPr/>
                    <a:lstStyle/>
                    <a:p>
                      <a:r>
                        <a:rPr lang="en-GB" sz="9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137731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8848FE00-8CFD-419B-B94C-3B80A80A27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1697" y="276225"/>
            <a:ext cx="3829050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0954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81</Words>
  <Application>Microsoft Office PowerPoint</Application>
  <PresentationFormat>Widescreen</PresentationFormat>
  <Paragraphs>24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NTFPreCursivef</vt:lpstr>
      <vt:lpstr>Office Theme</vt:lpstr>
      <vt:lpstr>Phonics Wednesday’s Lesson</vt:lpstr>
      <vt:lpstr>Learning intention: -I can read the words with the ‘ear’ sound.  Success criteria -pupils will be able to listen to sounds in words. -pupils will be able to read words containing the triagraph ‘ear’.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Lesson 3</dc:title>
  <dc:creator>Leanne Winsor</dc:creator>
  <cp:lastModifiedBy>Leanne Winsor</cp:lastModifiedBy>
  <cp:revision>5</cp:revision>
  <dcterms:created xsi:type="dcterms:W3CDTF">2020-11-15T18:57:41Z</dcterms:created>
  <dcterms:modified xsi:type="dcterms:W3CDTF">2021-02-02T10:06:32Z</dcterms:modified>
</cp:coreProperties>
</file>