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media/image11.jpg" ContentType="image/png"/>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68" r:id="rId4"/>
    <p:sldId id="269" r:id="rId5"/>
    <p:sldId id="270" r:id="rId6"/>
    <p:sldId id="271" r:id="rId7"/>
    <p:sldId id="277" r:id="rId8"/>
    <p:sldId id="274" r:id="rId9"/>
    <p:sldId id="273"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
      <p:font typeface="Twinkl SemiBold" pitchFamily="2" charset="77"/>
      <p:regular r:id="rId20"/>
      <p:bold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2880" userDrawn="1">
          <p15:clr>
            <a:srgbClr val="A4A3A4"/>
          </p15:clr>
        </p15:guide>
        <p15:guide id="4" pos="340" userDrawn="1">
          <p15:clr>
            <a:srgbClr val="A4A3A4"/>
          </p15:clr>
        </p15:guide>
        <p15:guide id="5" orient="horz" pos="3997"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 uri="http://customooxmlschemas.google.com/">
      <go:slidesCustomData xmlns="" xmlns:p15="http://schemas.microsoft.com/office/powerpoint/2012/main" xmlns:go="http://customooxmlschemas.google.com/" roundtripDataSignature="AMtx7mgUMfktG/PJsjvV4ZfCZcAqb2AI1A==" r:id="rId28"/>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Thomas Becker" initials="" lastIdx="10"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2E59"/>
    <a:srgbClr val="A60211"/>
    <a:srgbClr val="1F3B74"/>
    <a:srgbClr val="003E7D"/>
    <a:srgbClr val="4DB1E3"/>
    <a:srgbClr val="ACDDFC"/>
    <a:srgbClr val="14191C"/>
    <a:srgbClr val="4F4E4F"/>
    <a:srgbClr val="515050"/>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65" autoAdjust="0"/>
    <p:restoredTop sz="94660"/>
  </p:normalViewPr>
  <p:slideViewPr>
    <p:cSldViewPr snapToGrid="0" showGuides="1">
      <p:cViewPr varScale="1">
        <p:scale>
          <a:sx n="105" d="100"/>
          <a:sy n="105" d="100"/>
        </p:scale>
        <p:origin x="1496" y="200"/>
      </p:cViewPr>
      <p:guideLst>
        <p:guide orient="horz" pos="2183"/>
        <p:guide pos="2880"/>
        <p:guide pos="340"/>
        <p:guide orient="horz" pos="3997"/>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2.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6.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22/09/2020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twinkl.com/search?term=trump"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tif"/><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a:extLst>
              <a:ext uri="{FF2B5EF4-FFF2-40B4-BE49-F238E27FC236}">
                <a16:creationId xmlns:a16="http://schemas.microsoft.com/office/drawing/2014/main" id="{071FEAB0-003B-B447-8DF9-E76EC1E30C0E}"/>
              </a:ext>
            </a:extLst>
          </p:cNvPr>
          <p:cNvSpPr/>
          <p:nvPr/>
        </p:nvSpPr>
        <p:spPr>
          <a:xfrm>
            <a:off x="3846443" y="5327374"/>
            <a:ext cx="1490870" cy="10237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55650" y="2267869"/>
            <a:ext cx="7632700" cy="1326105"/>
          </a:xfrm>
          <a:prstGeom prst="rect">
            <a:avLst/>
          </a:prstGeom>
          <a:noFill/>
          <a:ln>
            <a:noFill/>
          </a:ln>
        </p:spPr>
        <p:txBody>
          <a:bodyPr wrap="square" lIns="108000" tIns="108000" rIns="108000" bIns="108000">
            <a:spAutoFit/>
          </a:bodyPr>
          <a:lstStyle/>
          <a:p>
            <a:r>
              <a:rPr lang="en-GB" dirty="0">
                <a:solidFill>
                  <a:srgbClr val="182E59"/>
                </a:solidFill>
              </a:rPr>
              <a:t>At a young age, Kamala was submerged into civil rights demonstrations and activities as her parents were part of the movement. Kamala’s parents met at UC Berkeley while pursuing their degrees, but their passions lied with ensuring equality for all.</a:t>
            </a:r>
          </a:p>
        </p:txBody>
      </p:sp>
      <p:sp>
        <p:nvSpPr>
          <p:cNvPr id="5" name="Rectangle 4"/>
          <p:cNvSpPr/>
          <p:nvPr/>
        </p:nvSpPr>
        <p:spPr>
          <a:xfrm>
            <a:off x="755650" y="1259952"/>
            <a:ext cx="7632700" cy="1049106"/>
          </a:xfrm>
          <a:prstGeom prst="rect">
            <a:avLst/>
          </a:prstGeom>
          <a:noFill/>
          <a:ln>
            <a:noFill/>
          </a:ln>
        </p:spPr>
        <p:txBody>
          <a:bodyPr wrap="square" lIns="108000" tIns="108000" rIns="108000" bIns="108000">
            <a:spAutoFit/>
          </a:bodyPr>
          <a:lstStyle/>
          <a:p>
            <a:pPr lvl="0">
              <a:buClr>
                <a:schemeClr val="dk1"/>
              </a:buClr>
              <a:buSzPts val="1100"/>
            </a:pPr>
            <a:r>
              <a:rPr lang="en-GB" dirty="0">
                <a:solidFill>
                  <a:srgbClr val="182E59"/>
                </a:solidFill>
              </a:rPr>
              <a:t>Kamala Harris was born on October 20, 1964, in Oakland, California. She is the oldest of two children born to </a:t>
            </a:r>
            <a:r>
              <a:rPr lang="en-GB" dirty="0" err="1">
                <a:solidFill>
                  <a:srgbClr val="182E59"/>
                </a:solidFill>
              </a:rPr>
              <a:t>Shyamala</a:t>
            </a:r>
            <a:r>
              <a:rPr lang="en-GB" dirty="0">
                <a:solidFill>
                  <a:srgbClr val="182E59"/>
                </a:solidFill>
              </a:rPr>
              <a:t> Gopalan, a cancer researcher from India, and Donald Harris, an economist from Jamaica.</a:t>
            </a:r>
          </a:p>
        </p:txBody>
      </p:sp>
      <p:sp>
        <p:nvSpPr>
          <p:cNvPr id="14" name="Title 20"/>
          <p:cNvSpPr txBox="1">
            <a:spLocks/>
          </p:cNvSpPr>
          <p:nvPr/>
        </p:nvSpPr>
        <p:spPr>
          <a:xfrm>
            <a:off x="755650" y="478895"/>
            <a:ext cx="7632700"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Who Is Kamala Harris?</a:t>
            </a:r>
          </a:p>
        </p:txBody>
      </p:sp>
      <p:pic>
        <p:nvPicPr>
          <p:cNvPr id="7" name="Picture 6" descr="A group of people posing for the camera&#10;&#10;Description automatically generated">
            <a:extLst>
              <a:ext uri="{FF2B5EF4-FFF2-40B4-BE49-F238E27FC236}">
                <a16:creationId xmlns:a16="http://schemas.microsoft.com/office/drawing/2014/main" id="{D000869F-119B-004A-980E-A4419FA869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9245" y="3667442"/>
            <a:ext cx="3545509" cy="2484976"/>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righ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55650" y="478895"/>
            <a:ext cx="7632700"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The Meaning Behind the Name</a:t>
            </a:r>
          </a:p>
        </p:txBody>
      </p:sp>
      <p:sp>
        <p:nvSpPr>
          <p:cNvPr id="8" name="Rectangle 7">
            <a:extLst>
              <a:ext uri="{FF2B5EF4-FFF2-40B4-BE49-F238E27FC236}">
                <a16:creationId xmlns:a16="http://schemas.microsoft.com/office/drawing/2014/main" id="{9712AD94-3EDB-0442-88C4-80F7926426F3}"/>
              </a:ext>
            </a:extLst>
          </p:cNvPr>
          <p:cNvSpPr/>
          <p:nvPr/>
        </p:nvSpPr>
        <p:spPr>
          <a:xfrm>
            <a:off x="875979" y="2587812"/>
            <a:ext cx="4530908" cy="16823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90000" bIns="90000" anchor="ctr"/>
          <a:lstStyle/>
          <a:p>
            <a:pPr lvl="0">
              <a:buClr>
                <a:schemeClr val="dk1"/>
              </a:buClr>
              <a:buSzPts val="1100"/>
            </a:pPr>
            <a:r>
              <a:rPr lang="en-GB" dirty="0" err="1">
                <a:solidFill>
                  <a:srgbClr val="182E59"/>
                </a:solidFill>
              </a:rPr>
              <a:t>Shyamala</a:t>
            </a:r>
            <a:r>
              <a:rPr lang="en-GB" dirty="0">
                <a:solidFill>
                  <a:srgbClr val="182E59"/>
                </a:solidFill>
              </a:rPr>
              <a:t> Gopalan knew she wanted to name her daughter a strong name that would capture not only her Indian roots but also empower her daughter. </a:t>
            </a:r>
          </a:p>
          <a:p>
            <a:pPr marL="285750" lvl="0" indent="-285750">
              <a:buClr>
                <a:schemeClr val="dk1"/>
              </a:buClr>
              <a:buSzPts val="1100"/>
              <a:buFont typeface="Arial" panose="020B0604020202020204" pitchFamily="34" charset="0"/>
              <a:buChar char="•"/>
            </a:pPr>
            <a:endParaRPr lang="en-GB" dirty="0">
              <a:solidFill>
                <a:srgbClr val="182E59"/>
              </a:solidFill>
            </a:endParaRPr>
          </a:p>
          <a:p>
            <a:pPr lvl="0">
              <a:buClr>
                <a:schemeClr val="dk1"/>
              </a:buClr>
              <a:buSzPts val="1100"/>
            </a:pPr>
            <a:r>
              <a:rPr lang="en-GB" dirty="0">
                <a:solidFill>
                  <a:srgbClr val="182E59"/>
                </a:solidFill>
              </a:rPr>
              <a:t>Kamala translates to “lotus,” and is another name for the Hindu goddess Lakshmi. Lakshmi is known for her purity, fortune, and beauty.</a:t>
            </a:r>
          </a:p>
        </p:txBody>
      </p:sp>
      <p:pic>
        <p:nvPicPr>
          <p:cNvPr id="5" name="Picture 4" descr="A person wearing a costume&#10;&#10;Description automatically generated">
            <a:extLst>
              <a:ext uri="{FF2B5EF4-FFF2-40B4-BE49-F238E27FC236}">
                <a16:creationId xmlns:a16="http://schemas.microsoft.com/office/drawing/2014/main" id="{3352667E-109A-1C45-844B-852D68068C36}"/>
              </a:ext>
            </a:extLst>
          </p:cNvPr>
          <p:cNvPicPr>
            <a:picLocks noChangeAspect="1"/>
          </p:cNvPicPr>
          <p:nvPr/>
        </p:nvPicPr>
        <p:blipFill rotWithShape="1">
          <a:blip r:embed="rId2">
            <a:extLst>
              <a:ext uri="{28A0092B-C50C-407E-A947-70E740481C1C}">
                <a14:useLocalDpi xmlns:a14="http://schemas.microsoft.com/office/drawing/2010/main" val="0"/>
              </a:ext>
            </a:extLst>
          </a:blip>
          <a:srcRect t="-1" b="19163"/>
          <a:stretch/>
        </p:blipFill>
        <p:spPr>
          <a:xfrm>
            <a:off x="5568647" y="1475410"/>
            <a:ext cx="2561561" cy="5382589"/>
          </a:xfrm>
          <a:prstGeom prst="rect">
            <a:avLst/>
          </a:prstGeom>
        </p:spPr>
      </p:pic>
    </p:spTree>
    <p:extLst>
      <p:ext uri="{BB962C8B-B14F-4D97-AF65-F5344CB8AC3E}">
        <p14:creationId xmlns:p14="http://schemas.microsoft.com/office/powerpoint/2010/main" val="25441073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50888" y="478895"/>
            <a:ext cx="7632700"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F3B74"/>
                </a:solidFill>
                <a:latin typeface="Twinkl" pitchFamily="2" charset="77"/>
              </a:rPr>
              <a:t>Early Life</a:t>
            </a:r>
          </a:p>
        </p:txBody>
      </p:sp>
      <p:sp>
        <p:nvSpPr>
          <p:cNvPr id="11" name="Rectangle 10">
            <a:extLst>
              <a:ext uri="{FF2B5EF4-FFF2-40B4-BE49-F238E27FC236}">
                <a16:creationId xmlns:a16="http://schemas.microsoft.com/office/drawing/2014/main" id="{5A03900C-8421-D949-9C2E-E52BE3129592}"/>
              </a:ext>
            </a:extLst>
          </p:cNvPr>
          <p:cNvSpPr/>
          <p:nvPr/>
        </p:nvSpPr>
        <p:spPr>
          <a:xfrm>
            <a:off x="750889" y="1463461"/>
            <a:ext cx="3821112" cy="42380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buClr>
                <a:schemeClr val="dk1"/>
              </a:buClr>
              <a:buSzPts val="1100"/>
            </a:pPr>
            <a:r>
              <a:rPr lang="en-GB" dirty="0">
                <a:solidFill>
                  <a:srgbClr val="182E59"/>
                </a:solidFill>
              </a:rPr>
              <a:t>At the age of seven, Kamala’s parents divorced. After the divorce, Kamala and her sister spent most of their time with their mother.</a:t>
            </a:r>
          </a:p>
          <a:p>
            <a:pPr lvl="0">
              <a:spcBef>
                <a:spcPts val="1600"/>
              </a:spcBef>
              <a:buClr>
                <a:schemeClr val="dk1"/>
              </a:buClr>
              <a:buSzPts val="1100"/>
            </a:pPr>
            <a:r>
              <a:rPr lang="en-GB" dirty="0">
                <a:solidFill>
                  <a:srgbClr val="182E59"/>
                </a:solidFill>
              </a:rPr>
              <a:t>As a child, Kamala was bussed to Thousand Oaks Elementary School daily from her low-middle class </a:t>
            </a:r>
            <a:r>
              <a:rPr lang="en-GB" dirty="0" err="1">
                <a:solidFill>
                  <a:srgbClr val="182E59"/>
                </a:solidFill>
              </a:rPr>
              <a:t>neighborhood</a:t>
            </a:r>
            <a:r>
              <a:rPr lang="en-GB" dirty="0">
                <a:solidFill>
                  <a:srgbClr val="182E59"/>
                </a:solidFill>
              </a:rPr>
              <a:t> to a predominately successful white </a:t>
            </a:r>
            <a:r>
              <a:rPr lang="en-GB" dirty="0" err="1">
                <a:solidFill>
                  <a:srgbClr val="182E59"/>
                </a:solidFill>
              </a:rPr>
              <a:t>neighborhood</a:t>
            </a:r>
            <a:r>
              <a:rPr lang="en-GB" dirty="0">
                <a:solidFill>
                  <a:srgbClr val="182E59"/>
                </a:solidFill>
              </a:rPr>
              <a:t> where her school resided.</a:t>
            </a:r>
          </a:p>
          <a:p>
            <a:pPr lvl="0">
              <a:spcBef>
                <a:spcPts val="1600"/>
              </a:spcBef>
              <a:buClr>
                <a:schemeClr val="dk1"/>
              </a:buClr>
              <a:buSzPts val="1100"/>
            </a:pPr>
            <a:r>
              <a:rPr lang="en-GB" dirty="0">
                <a:solidFill>
                  <a:srgbClr val="182E59"/>
                </a:solidFill>
              </a:rPr>
              <a:t>When Kamala was twelve, she moved with her mother and sister to Canada, where her mother worked at a university.</a:t>
            </a:r>
          </a:p>
        </p:txBody>
      </p:sp>
      <p:pic>
        <p:nvPicPr>
          <p:cNvPr id="7" name="Picture 6" descr="A person walking on a sidewalk&#10;&#10;Description automatically generated">
            <a:extLst>
              <a:ext uri="{FF2B5EF4-FFF2-40B4-BE49-F238E27FC236}">
                <a16:creationId xmlns:a16="http://schemas.microsoft.com/office/drawing/2014/main" id="{4E7FD48D-3B0E-5843-B2C1-73DA0ABAA5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05039" y="2052685"/>
            <a:ext cx="3545510" cy="3059643"/>
          </a:xfrm>
          <a:prstGeom prst="rect">
            <a:avLst/>
          </a:prstGeom>
        </p:spPr>
      </p:pic>
    </p:spTree>
    <p:extLst>
      <p:ext uri="{BB962C8B-B14F-4D97-AF65-F5344CB8AC3E}">
        <p14:creationId xmlns:p14="http://schemas.microsoft.com/office/powerpoint/2010/main" val="44407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60412" y="478895"/>
            <a:ext cx="7610856"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Education</a:t>
            </a:r>
          </a:p>
        </p:txBody>
      </p:sp>
      <p:sp>
        <p:nvSpPr>
          <p:cNvPr id="9" name="Rectangle 8">
            <a:extLst>
              <a:ext uri="{FF2B5EF4-FFF2-40B4-BE49-F238E27FC236}">
                <a16:creationId xmlns:a16="http://schemas.microsoft.com/office/drawing/2014/main" id="{249D84B1-687E-2647-A88C-D458432960F3}"/>
              </a:ext>
            </a:extLst>
          </p:cNvPr>
          <p:cNvSpPr/>
          <p:nvPr/>
        </p:nvSpPr>
        <p:spPr>
          <a:xfrm>
            <a:off x="760412" y="2173415"/>
            <a:ext cx="4316103" cy="251116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lvl="0" indent="-285750">
              <a:buFont typeface="Arial" panose="020B0604020202020204" pitchFamily="34" charset="0"/>
              <a:buChar char="•"/>
            </a:pPr>
            <a:r>
              <a:rPr lang="en-GB" sz="2000" dirty="0">
                <a:solidFill>
                  <a:srgbClr val="182E59"/>
                </a:solidFill>
              </a:rPr>
              <a:t>Kamala attended Howard University, a historically Black college in Washington, D.C., where she majored in political science and economics. </a:t>
            </a:r>
          </a:p>
          <a:p>
            <a:pPr marL="285750" lvl="0" indent="-285750">
              <a:spcBef>
                <a:spcPts val="1600"/>
              </a:spcBef>
              <a:buFont typeface="Arial" panose="020B0604020202020204" pitchFamily="34" charset="0"/>
              <a:buChar char="•"/>
            </a:pPr>
            <a:r>
              <a:rPr lang="en-GB" sz="2000" dirty="0">
                <a:solidFill>
                  <a:srgbClr val="182E59"/>
                </a:solidFill>
              </a:rPr>
              <a:t>After graduating from Howard University, Kamala went on to attend the University of California, Hastings College of the Law in San Francisco.</a:t>
            </a:r>
          </a:p>
          <a:p>
            <a:pPr marL="285750" lvl="0" indent="-285750">
              <a:spcBef>
                <a:spcPts val="1600"/>
              </a:spcBef>
              <a:buFont typeface="Arial" panose="020B0604020202020204" pitchFamily="34" charset="0"/>
              <a:buChar char="•"/>
            </a:pPr>
            <a:r>
              <a:rPr lang="en-GB" sz="2000" dirty="0">
                <a:solidFill>
                  <a:srgbClr val="182E59"/>
                </a:solidFill>
              </a:rPr>
              <a:t>In 1990, Kamala passed the California bar exam.</a:t>
            </a:r>
          </a:p>
        </p:txBody>
      </p:sp>
      <p:pic>
        <p:nvPicPr>
          <p:cNvPr id="3" name="Picture 2" descr="A close up of a logo&#10;&#10;Description automatically generated">
            <a:extLst>
              <a:ext uri="{FF2B5EF4-FFF2-40B4-BE49-F238E27FC236}">
                <a16:creationId xmlns:a16="http://schemas.microsoft.com/office/drawing/2014/main" id="{3830BC99-5A9C-E54C-A11C-D5A582784A52}"/>
              </a:ext>
            </a:extLst>
          </p:cNvPr>
          <p:cNvPicPr>
            <a:picLocks noChangeAspect="1"/>
          </p:cNvPicPr>
          <p:nvPr/>
        </p:nvPicPr>
        <p:blipFill rotWithShape="1">
          <a:blip r:embed="rId2">
            <a:extLst>
              <a:ext uri="{28A0092B-C50C-407E-A947-70E740481C1C}">
                <a14:useLocalDpi xmlns:a14="http://schemas.microsoft.com/office/drawing/2010/main" val="0"/>
              </a:ext>
            </a:extLst>
          </a:blip>
          <a:srcRect l="28152" t="4451" r="28152"/>
          <a:stretch/>
        </p:blipFill>
        <p:spPr>
          <a:xfrm>
            <a:off x="5218044" y="1716984"/>
            <a:ext cx="2982577" cy="3424029"/>
          </a:xfrm>
          <a:prstGeom prst="rect">
            <a:avLst/>
          </a:prstGeom>
        </p:spPr>
      </p:pic>
    </p:spTree>
    <p:extLst>
      <p:ext uri="{BB962C8B-B14F-4D97-AF65-F5344CB8AC3E}">
        <p14:creationId xmlns:p14="http://schemas.microsoft.com/office/powerpoint/2010/main" val="5318824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55649" y="478895"/>
            <a:ext cx="7632700"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Career</a:t>
            </a:r>
          </a:p>
        </p:txBody>
      </p:sp>
      <p:sp>
        <p:nvSpPr>
          <p:cNvPr id="7" name="Rectangle 6">
            <a:extLst>
              <a:ext uri="{FF2B5EF4-FFF2-40B4-BE49-F238E27FC236}">
                <a16:creationId xmlns:a16="http://schemas.microsoft.com/office/drawing/2014/main" id="{1211C65B-1496-3546-86F6-A51F8FBB9C07}"/>
              </a:ext>
            </a:extLst>
          </p:cNvPr>
          <p:cNvSpPr/>
          <p:nvPr/>
        </p:nvSpPr>
        <p:spPr>
          <a:xfrm>
            <a:off x="948721" y="2462399"/>
            <a:ext cx="4010906" cy="193320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rgbClr val="182E59"/>
              </a:solidFill>
            </a:endParaRPr>
          </a:p>
          <a:p>
            <a:pPr marL="285750" lvl="0" indent="-285750">
              <a:buFont typeface="Arial" panose="020B0604020202020204" pitchFamily="34" charset="0"/>
              <a:buChar char="•"/>
            </a:pPr>
            <a:r>
              <a:rPr lang="en-GB" dirty="0">
                <a:solidFill>
                  <a:srgbClr val="182E59"/>
                </a:solidFill>
              </a:rPr>
              <a:t>After passing the bar exam, Kamala became the Deputy </a:t>
            </a:r>
            <a:r>
              <a:rPr lang="en-GB" sz="2000" dirty="0">
                <a:solidFill>
                  <a:srgbClr val="182E59"/>
                </a:solidFill>
              </a:rPr>
              <a:t>District</a:t>
            </a:r>
            <a:r>
              <a:rPr lang="en-GB" dirty="0">
                <a:solidFill>
                  <a:srgbClr val="182E59"/>
                </a:solidFill>
              </a:rPr>
              <a:t> Attorney of Alameda County in California. </a:t>
            </a:r>
          </a:p>
          <a:p>
            <a:pPr marL="285750" lvl="0" indent="-285750">
              <a:spcBef>
                <a:spcPts val="1600"/>
              </a:spcBef>
              <a:buFont typeface="Arial" panose="020B0604020202020204" pitchFamily="34" charset="0"/>
              <a:buChar char="•"/>
            </a:pPr>
            <a:r>
              <a:rPr lang="en-GB" dirty="0">
                <a:solidFill>
                  <a:srgbClr val="182E59"/>
                </a:solidFill>
              </a:rPr>
              <a:t>After gaining experience, Kamala served as the District Attorney of </a:t>
            </a:r>
            <a:br>
              <a:rPr lang="en-GB" dirty="0">
                <a:solidFill>
                  <a:srgbClr val="182E59"/>
                </a:solidFill>
              </a:rPr>
            </a:br>
            <a:r>
              <a:rPr lang="en-GB" dirty="0">
                <a:solidFill>
                  <a:srgbClr val="182E59"/>
                </a:solidFill>
              </a:rPr>
              <a:t>San Francisco. </a:t>
            </a:r>
          </a:p>
          <a:p>
            <a:pPr marL="285750" lvl="0" indent="-285750">
              <a:spcBef>
                <a:spcPts val="1600"/>
              </a:spcBef>
              <a:buFont typeface="Arial" panose="020B0604020202020204" pitchFamily="34" charset="0"/>
              <a:buChar char="•"/>
            </a:pPr>
            <a:r>
              <a:rPr lang="en-GB" dirty="0">
                <a:solidFill>
                  <a:srgbClr val="182E59"/>
                </a:solidFill>
              </a:rPr>
              <a:t>The next career step for Kamala was becoming the first woman, first African American, and first Asian American to become California’s Attorney General. </a:t>
            </a:r>
          </a:p>
          <a:p>
            <a:pPr algn="ctr" eaLnBrk="1" fontAlgn="auto" hangingPunct="1">
              <a:spcBef>
                <a:spcPts val="0"/>
              </a:spcBef>
              <a:spcAft>
                <a:spcPts val="0"/>
              </a:spcAft>
              <a:defRPr/>
            </a:pPr>
            <a:endParaRPr lang="en-GB" dirty="0">
              <a:solidFill>
                <a:srgbClr val="182E59"/>
              </a:solidFill>
            </a:endParaRPr>
          </a:p>
        </p:txBody>
      </p:sp>
      <p:pic>
        <p:nvPicPr>
          <p:cNvPr id="5" name="Picture 4" descr="A person smiling for the camera&#10;&#10;Description automatically generated">
            <a:extLst>
              <a:ext uri="{FF2B5EF4-FFF2-40B4-BE49-F238E27FC236}">
                <a16:creationId xmlns:a16="http://schemas.microsoft.com/office/drawing/2014/main" id="{E790611D-07BA-0146-84C5-673A3B475A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77071" y="1533113"/>
            <a:ext cx="2554355" cy="3831532"/>
          </a:xfrm>
          <a:prstGeom prst="rect">
            <a:avLst/>
          </a:prstGeom>
        </p:spPr>
      </p:pic>
    </p:spTree>
    <p:extLst>
      <p:ext uri="{BB962C8B-B14F-4D97-AF65-F5344CB8AC3E}">
        <p14:creationId xmlns:p14="http://schemas.microsoft.com/office/powerpoint/2010/main" val="3849205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55649" y="478895"/>
            <a:ext cx="7632700"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Career</a:t>
            </a:r>
          </a:p>
        </p:txBody>
      </p:sp>
      <p:sp>
        <p:nvSpPr>
          <p:cNvPr id="7" name="Rectangle 6">
            <a:extLst>
              <a:ext uri="{FF2B5EF4-FFF2-40B4-BE49-F238E27FC236}">
                <a16:creationId xmlns:a16="http://schemas.microsoft.com/office/drawing/2014/main" id="{1211C65B-1496-3546-86F6-A51F8FBB9C07}"/>
              </a:ext>
            </a:extLst>
          </p:cNvPr>
          <p:cNvSpPr/>
          <p:nvPr/>
        </p:nvSpPr>
        <p:spPr>
          <a:xfrm>
            <a:off x="666196" y="2049671"/>
            <a:ext cx="4293430" cy="30513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dirty="0">
              <a:solidFill>
                <a:srgbClr val="182E59"/>
              </a:solidFill>
            </a:endParaRPr>
          </a:p>
          <a:p>
            <a:pPr marL="285750" lvl="0" indent="-285750">
              <a:buFont typeface="Arial" panose="020B0604020202020204" pitchFamily="34" charset="0"/>
              <a:buChar char="•"/>
            </a:pPr>
            <a:r>
              <a:rPr lang="en-GB" dirty="0">
                <a:solidFill>
                  <a:srgbClr val="182E59"/>
                </a:solidFill>
              </a:rPr>
              <a:t>As General Attorney, she fought for her people in the state of California seeking better opportunities for all. One of her most successful accomplishments to date is </a:t>
            </a:r>
            <a:r>
              <a:rPr lang="en-GB" dirty="0" err="1">
                <a:solidFill>
                  <a:srgbClr val="182E59"/>
                </a:solidFill>
              </a:rPr>
              <a:t>OpenJustice</a:t>
            </a:r>
            <a:r>
              <a:rPr lang="en-GB" dirty="0">
                <a:solidFill>
                  <a:srgbClr val="182E59"/>
                </a:solidFill>
              </a:rPr>
              <a:t>, which is an online platform that allows the public to access criminal justice data. </a:t>
            </a:r>
          </a:p>
          <a:p>
            <a:pPr marL="285750" lvl="0" indent="-285750">
              <a:spcBef>
                <a:spcPts val="1600"/>
              </a:spcBef>
              <a:buFont typeface="Arial" panose="020B0604020202020204" pitchFamily="34" charset="0"/>
              <a:buChar char="•"/>
            </a:pPr>
            <a:r>
              <a:rPr lang="en-GB" dirty="0">
                <a:solidFill>
                  <a:srgbClr val="182E59"/>
                </a:solidFill>
              </a:rPr>
              <a:t>In 2016, Kamala was elected to the Senate. She was the second African American woman and the first South Asian American person to be elected senator. </a:t>
            </a:r>
          </a:p>
          <a:p>
            <a:pPr marL="285750" lvl="0" indent="-285750">
              <a:spcBef>
                <a:spcPts val="1600"/>
              </a:spcBef>
              <a:spcAft>
                <a:spcPts val="1600"/>
              </a:spcAft>
              <a:buFont typeface="Arial" panose="020B0604020202020204" pitchFamily="34" charset="0"/>
              <a:buChar char="•"/>
            </a:pPr>
            <a:r>
              <a:rPr lang="en-GB" dirty="0">
                <a:solidFill>
                  <a:srgbClr val="182E59"/>
                </a:solidFill>
              </a:rPr>
              <a:t>Joe Biden chose Kamala Harris as his vice presidential running mate for the 2020 presidential election.</a:t>
            </a:r>
          </a:p>
        </p:txBody>
      </p:sp>
      <p:pic>
        <p:nvPicPr>
          <p:cNvPr id="3" name="Picture 2" descr="A close up of a map&#10;&#10;Description automatically generated">
            <a:extLst>
              <a:ext uri="{FF2B5EF4-FFF2-40B4-BE49-F238E27FC236}">
                <a16:creationId xmlns:a16="http://schemas.microsoft.com/office/drawing/2014/main" id="{C34987A4-5CD4-6047-AF4C-4ADA293875B2}"/>
              </a:ext>
            </a:extLst>
          </p:cNvPr>
          <p:cNvPicPr>
            <a:picLocks noChangeAspect="1"/>
          </p:cNvPicPr>
          <p:nvPr/>
        </p:nvPicPr>
        <p:blipFill rotWithShape="1">
          <a:blip r:embed="rId2">
            <a:extLst>
              <a:ext uri="{28A0092B-C50C-407E-A947-70E740481C1C}">
                <a14:useLocalDpi xmlns:a14="http://schemas.microsoft.com/office/drawing/2010/main" val="0"/>
              </a:ext>
            </a:extLst>
          </a:blip>
          <a:srcRect l="11773" r="8281"/>
          <a:stretch/>
        </p:blipFill>
        <p:spPr>
          <a:xfrm>
            <a:off x="5223639" y="1596060"/>
            <a:ext cx="3164710" cy="3958534"/>
          </a:xfrm>
          <a:prstGeom prst="rect">
            <a:avLst/>
          </a:prstGeom>
        </p:spPr>
      </p:pic>
    </p:spTree>
    <p:extLst>
      <p:ext uri="{BB962C8B-B14F-4D97-AF65-F5344CB8AC3E}">
        <p14:creationId xmlns:p14="http://schemas.microsoft.com/office/powerpoint/2010/main" val="1400337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20"/>
          <p:cNvSpPr txBox="1">
            <a:spLocks/>
          </p:cNvSpPr>
          <p:nvPr/>
        </p:nvSpPr>
        <p:spPr>
          <a:xfrm>
            <a:off x="755650" y="478895"/>
            <a:ext cx="763270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Personal Life</a:t>
            </a:r>
          </a:p>
        </p:txBody>
      </p:sp>
      <p:sp>
        <p:nvSpPr>
          <p:cNvPr id="11" name="Rectangle 10">
            <a:extLst>
              <a:ext uri="{FF2B5EF4-FFF2-40B4-BE49-F238E27FC236}">
                <a16:creationId xmlns:a16="http://schemas.microsoft.com/office/drawing/2014/main" id="{18576F2A-9D9D-2E4F-9175-B00A9B9AC3EE}"/>
              </a:ext>
            </a:extLst>
          </p:cNvPr>
          <p:cNvSpPr/>
          <p:nvPr/>
        </p:nvSpPr>
        <p:spPr>
          <a:xfrm>
            <a:off x="1053546" y="1180579"/>
            <a:ext cx="7369727" cy="1912665"/>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buClr>
                <a:schemeClr val="dk1"/>
              </a:buClr>
              <a:buSzPts val="1100"/>
            </a:pPr>
            <a:r>
              <a:rPr lang="en-GB" sz="2000" dirty="0">
                <a:solidFill>
                  <a:srgbClr val="182E59"/>
                </a:solidFill>
              </a:rPr>
              <a:t>In 2014, Kamala married corporate lawyer, Doug </a:t>
            </a:r>
            <a:r>
              <a:rPr lang="en-GB" sz="2000" dirty="0" err="1">
                <a:solidFill>
                  <a:srgbClr val="182E59"/>
                </a:solidFill>
              </a:rPr>
              <a:t>Emhoff</a:t>
            </a:r>
            <a:r>
              <a:rPr lang="en-GB" sz="2000" dirty="0">
                <a:solidFill>
                  <a:srgbClr val="182E59"/>
                </a:solidFill>
              </a:rPr>
              <a:t>, in Los Angeles. Their vows were done in a private setting and officiated by her younger sister, Maya. Although Kamala does not have children of her own, she does have two step-children. Her step-children enjoy referring to her as “</a:t>
            </a:r>
            <a:r>
              <a:rPr lang="en-GB" sz="2000" dirty="0" err="1">
                <a:solidFill>
                  <a:srgbClr val="182E59"/>
                </a:solidFill>
              </a:rPr>
              <a:t>Momala</a:t>
            </a:r>
            <a:r>
              <a:rPr lang="en-GB" sz="2000" dirty="0">
                <a:solidFill>
                  <a:srgbClr val="182E59"/>
                </a:solidFill>
              </a:rPr>
              <a:t>.”</a:t>
            </a:r>
          </a:p>
        </p:txBody>
      </p:sp>
      <p:pic>
        <p:nvPicPr>
          <p:cNvPr id="3" name="Picture 2">
            <a:extLst>
              <a:ext uri="{FF2B5EF4-FFF2-40B4-BE49-F238E27FC236}">
                <a16:creationId xmlns:a16="http://schemas.microsoft.com/office/drawing/2014/main" id="{8480325C-F9C0-2A4F-8FCA-B82A6D732962}"/>
              </a:ext>
            </a:extLst>
          </p:cNvPr>
          <p:cNvPicPr>
            <a:picLocks noChangeAspect="1"/>
          </p:cNvPicPr>
          <p:nvPr/>
        </p:nvPicPr>
        <p:blipFill rotWithShape="1">
          <a:blip r:embed="rId2">
            <a:extLst>
              <a:ext uri="{28A0092B-C50C-407E-A947-70E740481C1C}">
                <a14:useLocalDpi xmlns:a14="http://schemas.microsoft.com/office/drawing/2010/main" val="0"/>
              </a:ext>
            </a:extLst>
          </a:blip>
          <a:srcRect b="19391"/>
          <a:stretch/>
        </p:blipFill>
        <p:spPr>
          <a:xfrm>
            <a:off x="1053547" y="3167536"/>
            <a:ext cx="7036905" cy="2974848"/>
          </a:xfrm>
          <a:prstGeom prst="rect">
            <a:avLst/>
          </a:prstGeom>
        </p:spPr>
      </p:pic>
    </p:spTree>
    <p:extLst>
      <p:ext uri="{BB962C8B-B14F-4D97-AF65-F5344CB8AC3E}">
        <p14:creationId xmlns:p14="http://schemas.microsoft.com/office/powerpoint/2010/main" val="2258919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FC709545-1126-6746-9603-9B661C69A733}"/>
              </a:ext>
            </a:extLst>
          </p:cNvPr>
          <p:cNvGrpSpPr/>
          <p:nvPr/>
        </p:nvGrpSpPr>
        <p:grpSpPr>
          <a:xfrm>
            <a:off x="498280" y="2442258"/>
            <a:ext cx="2740531" cy="2546896"/>
            <a:chOff x="-873484" y="2282515"/>
            <a:chExt cx="2894823" cy="2690286"/>
          </a:xfrm>
        </p:grpSpPr>
        <p:pic>
          <p:nvPicPr>
            <p:cNvPr id="7" name="Picture 6" descr="A picture containing stationary, sitting&#10;&#10;Description automatically generated">
              <a:extLst>
                <a:ext uri="{FF2B5EF4-FFF2-40B4-BE49-F238E27FC236}">
                  <a16:creationId xmlns:a16="http://schemas.microsoft.com/office/drawing/2014/main" id="{7FC9DD1F-D971-5C42-8E0A-B8929FB136FA}"/>
                </a:ext>
              </a:extLst>
            </p:cNvPr>
            <p:cNvPicPr>
              <a:picLocks noChangeAspect="1"/>
            </p:cNvPicPr>
            <p:nvPr/>
          </p:nvPicPr>
          <p:blipFill rotWithShape="1">
            <a:blip r:embed="rId2">
              <a:extLst>
                <a:ext uri="{28A0092B-C50C-407E-A947-70E740481C1C}">
                  <a14:useLocalDpi xmlns:a14="http://schemas.microsoft.com/office/drawing/2010/main" val="0"/>
                </a:ext>
              </a:extLst>
            </a:blip>
            <a:srcRect r="5116" b="9385"/>
            <a:stretch/>
          </p:blipFill>
          <p:spPr>
            <a:xfrm rot="173358">
              <a:off x="-873484" y="2282515"/>
              <a:ext cx="2894823" cy="2690286"/>
            </a:xfrm>
            <a:prstGeom prst="rect">
              <a:avLst/>
            </a:prstGeom>
          </p:spPr>
        </p:pic>
        <p:sp>
          <p:nvSpPr>
            <p:cNvPr id="8" name="TextBox 7">
              <a:extLst>
                <a:ext uri="{FF2B5EF4-FFF2-40B4-BE49-F238E27FC236}">
                  <a16:creationId xmlns:a16="http://schemas.microsoft.com/office/drawing/2014/main" id="{DB6127A8-2EF3-004D-983D-659F1F5C7886}"/>
                </a:ext>
              </a:extLst>
            </p:cNvPr>
            <p:cNvSpPr txBox="1"/>
            <p:nvPr/>
          </p:nvSpPr>
          <p:spPr>
            <a:xfrm rot="21203575">
              <a:off x="-368977" y="2935827"/>
              <a:ext cx="2245028" cy="1560501"/>
            </a:xfrm>
            <a:prstGeom prst="rect">
              <a:avLst/>
            </a:prstGeom>
            <a:noFill/>
          </p:spPr>
          <p:txBody>
            <a:bodyPr wrap="square" rtlCol="0">
              <a:spAutoFit/>
            </a:bodyPr>
            <a:lstStyle/>
            <a:p>
              <a:pPr lvl="0" algn="ctr"/>
              <a:r>
                <a:rPr lang="en-GB" dirty="0">
                  <a:solidFill>
                    <a:srgbClr val="182E59"/>
                  </a:solidFill>
                </a:rPr>
                <a:t>List three things you learned today about Kamala Harris.</a:t>
              </a:r>
            </a:p>
            <a:p>
              <a:pPr algn="ctr"/>
              <a:endParaRPr lang="en-US" dirty="0">
                <a:solidFill>
                  <a:srgbClr val="027368"/>
                </a:solidFill>
                <a:latin typeface="Twinkl" pitchFamily="2" charset="77"/>
              </a:endParaRPr>
            </a:p>
          </p:txBody>
        </p:sp>
      </p:grpSp>
      <p:grpSp>
        <p:nvGrpSpPr>
          <p:cNvPr id="9" name="Group 8">
            <a:extLst>
              <a:ext uri="{FF2B5EF4-FFF2-40B4-BE49-F238E27FC236}">
                <a16:creationId xmlns:a16="http://schemas.microsoft.com/office/drawing/2014/main" id="{EA24B8C3-3E01-084C-985D-CD37167D7055}"/>
              </a:ext>
            </a:extLst>
          </p:cNvPr>
          <p:cNvGrpSpPr/>
          <p:nvPr/>
        </p:nvGrpSpPr>
        <p:grpSpPr>
          <a:xfrm rot="554047">
            <a:off x="3047704" y="2527361"/>
            <a:ext cx="2740531" cy="2546896"/>
            <a:chOff x="1922777" y="2401427"/>
            <a:chExt cx="2894823" cy="2690286"/>
          </a:xfrm>
        </p:grpSpPr>
        <p:pic>
          <p:nvPicPr>
            <p:cNvPr id="11" name="Picture 10" descr="A picture containing stationary, sitting&#10;&#10;Description automatically generated">
              <a:extLst>
                <a:ext uri="{FF2B5EF4-FFF2-40B4-BE49-F238E27FC236}">
                  <a16:creationId xmlns:a16="http://schemas.microsoft.com/office/drawing/2014/main" id="{ABEC3205-4628-D54E-A40B-BD11A2A33876}"/>
                </a:ext>
              </a:extLst>
            </p:cNvPr>
            <p:cNvPicPr>
              <a:picLocks noChangeAspect="1"/>
            </p:cNvPicPr>
            <p:nvPr/>
          </p:nvPicPr>
          <p:blipFill rotWithShape="1">
            <a:blip r:embed="rId2">
              <a:extLst>
                <a:ext uri="{28A0092B-C50C-407E-A947-70E740481C1C}">
                  <a14:useLocalDpi xmlns:a14="http://schemas.microsoft.com/office/drawing/2010/main" val="0"/>
                </a:ext>
              </a:extLst>
            </a:blip>
            <a:srcRect r="5116" b="9385"/>
            <a:stretch/>
          </p:blipFill>
          <p:spPr>
            <a:xfrm rot="173358">
              <a:off x="1922777" y="2401427"/>
              <a:ext cx="2894823" cy="2690286"/>
            </a:xfrm>
            <a:prstGeom prst="rect">
              <a:avLst/>
            </a:prstGeom>
          </p:spPr>
        </p:pic>
        <p:sp>
          <p:nvSpPr>
            <p:cNvPr id="12" name="TextBox 11">
              <a:extLst>
                <a:ext uri="{FF2B5EF4-FFF2-40B4-BE49-F238E27FC236}">
                  <a16:creationId xmlns:a16="http://schemas.microsoft.com/office/drawing/2014/main" id="{CA316866-D6A6-0848-939E-21220E5BF0A2}"/>
                </a:ext>
              </a:extLst>
            </p:cNvPr>
            <p:cNvSpPr txBox="1"/>
            <p:nvPr/>
          </p:nvSpPr>
          <p:spPr>
            <a:xfrm rot="21203575">
              <a:off x="2415196" y="2924760"/>
              <a:ext cx="2245028" cy="1560501"/>
            </a:xfrm>
            <a:prstGeom prst="rect">
              <a:avLst/>
            </a:prstGeom>
            <a:noFill/>
          </p:spPr>
          <p:txBody>
            <a:bodyPr wrap="square" rtlCol="0">
              <a:spAutoFit/>
            </a:bodyPr>
            <a:lstStyle/>
            <a:p>
              <a:pPr lvl="0" algn="ctr"/>
              <a:r>
                <a:rPr lang="en-GB" dirty="0">
                  <a:solidFill>
                    <a:srgbClr val="182E59"/>
                  </a:solidFill>
                </a:rPr>
                <a:t>List two things you liked or were interested in when learning about Kamala Harris.</a:t>
              </a:r>
            </a:p>
          </p:txBody>
        </p:sp>
      </p:grpSp>
      <p:grpSp>
        <p:nvGrpSpPr>
          <p:cNvPr id="13" name="Group 12">
            <a:extLst>
              <a:ext uri="{FF2B5EF4-FFF2-40B4-BE49-F238E27FC236}">
                <a16:creationId xmlns:a16="http://schemas.microsoft.com/office/drawing/2014/main" id="{1824409D-6AA9-4F42-A9A5-B5C59954C2F9}"/>
              </a:ext>
            </a:extLst>
          </p:cNvPr>
          <p:cNvGrpSpPr/>
          <p:nvPr/>
        </p:nvGrpSpPr>
        <p:grpSpPr>
          <a:xfrm>
            <a:off x="5667280" y="3254239"/>
            <a:ext cx="2740531" cy="2546896"/>
            <a:chOff x="4541704" y="2370935"/>
            <a:chExt cx="2894823" cy="2690286"/>
          </a:xfrm>
        </p:grpSpPr>
        <p:pic>
          <p:nvPicPr>
            <p:cNvPr id="14" name="Picture 13" descr="A picture containing stationary, sitting&#10;&#10;Description automatically generated">
              <a:extLst>
                <a:ext uri="{FF2B5EF4-FFF2-40B4-BE49-F238E27FC236}">
                  <a16:creationId xmlns:a16="http://schemas.microsoft.com/office/drawing/2014/main" id="{D54B28C5-6266-7B4E-985D-062D64E7A09C}"/>
                </a:ext>
              </a:extLst>
            </p:cNvPr>
            <p:cNvPicPr>
              <a:picLocks noChangeAspect="1"/>
            </p:cNvPicPr>
            <p:nvPr/>
          </p:nvPicPr>
          <p:blipFill rotWithShape="1">
            <a:blip r:embed="rId2">
              <a:extLst>
                <a:ext uri="{28A0092B-C50C-407E-A947-70E740481C1C}">
                  <a14:useLocalDpi xmlns:a14="http://schemas.microsoft.com/office/drawing/2010/main" val="0"/>
                </a:ext>
              </a:extLst>
            </a:blip>
            <a:srcRect r="5116" b="9385"/>
            <a:stretch/>
          </p:blipFill>
          <p:spPr>
            <a:xfrm rot="173358">
              <a:off x="4541704" y="2370935"/>
              <a:ext cx="2894823" cy="2690286"/>
            </a:xfrm>
            <a:prstGeom prst="rect">
              <a:avLst/>
            </a:prstGeom>
          </p:spPr>
        </p:pic>
        <p:sp>
          <p:nvSpPr>
            <p:cNvPr id="15" name="TextBox 14">
              <a:extLst>
                <a:ext uri="{FF2B5EF4-FFF2-40B4-BE49-F238E27FC236}">
                  <a16:creationId xmlns:a16="http://schemas.microsoft.com/office/drawing/2014/main" id="{F2BBB506-5914-404F-941D-E32F20C1FFA5}"/>
                </a:ext>
              </a:extLst>
            </p:cNvPr>
            <p:cNvSpPr txBox="1"/>
            <p:nvPr/>
          </p:nvSpPr>
          <p:spPr>
            <a:xfrm rot="21203575">
              <a:off x="4960887" y="2993703"/>
              <a:ext cx="2245027" cy="1267907"/>
            </a:xfrm>
            <a:prstGeom prst="rect">
              <a:avLst/>
            </a:prstGeom>
            <a:noFill/>
          </p:spPr>
          <p:txBody>
            <a:bodyPr wrap="square" rtlCol="0">
              <a:spAutoFit/>
            </a:bodyPr>
            <a:lstStyle/>
            <a:p>
              <a:pPr lvl="0" algn="ctr"/>
              <a:r>
                <a:rPr lang="en-GB" dirty="0">
                  <a:solidFill>
                    <a:srgbClr val="182E59"/>
                  </a:solidFill>
                </a:rPr>
                <a:t>Write one </a:t>
              </a:r>
              <a:br>
                <a:rPr lang="en-GB" dirty="0">
                  <a:solidFill>
                    <a:srgbClr val="182E59"/>
                  </a:solidFill>
                </a:rPr>
              </a:br>
              <a:r>
                <a:rPr lang="en-GB" dirty="0">
                  <a:solidFill>
                    <a:srgbClr val="182E59"/>
                  </a:solidFill>
                </a:rPr>
                <a:t>question you still have about Kamala Harris.</a:t>
              </a:r>
            </a:p>
          </p:txBody>
        </p:sp>
      </p:grpSp>
      <p:sp>
        <p:nvSpPr>
          <p:cNvPr id="16" name="Title 20">
            <a:extLst>
              <a:ext uri="{FF2B5EF4-FFF2-40B4-BE49-F238E27FC236}">
                <a16:creationId xmlns:a16="http://schemas.microsoft.com/office/drawing/2014/main" id="{6290E86D-853F-314C-B714-BF49BCC10EE2}"/>
              </a:ext>
            </a:extLst>
          </p:cNvPr>
          <p:cNvSpPr txBox="1">
            <a:spLocks/>
          </p:cNvSpPr>
          <p:nvPr/>
        </p:nvSpPr>
        <p:spPr>
          <a:xfrm>
            <a:off x="755650" y="478895"/>
            <a:ext cx="7632701" cy="994306"/>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algn="r"/>
            <a:r>
              <a:rPr lang="en-GB" sz="3600" dirty="0">
                <a:solidFill>
                  <a:srgbClr val="182E59"/>
                </a:solidFill>
                <a:latin typeface="Twinkl" pitchFamily="2" charset="77"/>
              </a:rPr>
              <a:t>3, 2, 1 Exit Ticket</a:t>
            </a:r>
          </a:p>
        </p:txBody>
      </p:sp>
      <p:sp>
        <p:nvSpPr>
          <p:cNvPr id="17" name="Rectangle 16">
            <a:extLst>
              <a:ext uri="{FF2B5EF4-FFF2-40B4-BE49-F238E27FC236}">
                <a16:creationId xmlns:a16="http://schemas.microsoft.com/office/drawing/2014/main" id="{81D5DC75-8F9D-0341-A6BB-74245A309C46}"/>
              </a:ext>
            </a:extLst>
          </p:cNvPr>
          <p:cNvSpPr/>
          <p:nvPr/>
        </p:nvSpPr>
        <p:spPr>
          <a:xfrm>
            <a:off x="755650" y="1473201"/>
            <a:ext cx="7632701" cy="662446"/>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lang="en-GB" sz="2000" dirty="0">
                <a:solidFill>
                  <a:srgbClr val="182E59"/>
                </a:solidFill>
              </a:rPr>
              <a:t>Using a sticky-note or small piece of paper, please complete the following 3, 2, 1 questions:</a:t>
            </a:r>
          </a:p>
        </p:txBody>
      </p:sp>
    </p:spTree>
    <p:extLst>
      <p:ext uri="{BB962C8B-B14F-4D97-AF65-F5344CB8AC3E}">
        <p14:creationId xmlns:p14="http://schemas.microsoft.com/office/powerpoint/2010/main" val="1287157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style.rotation</p:attrName>
                                        </p:attrNameLst>
                                      </p:cBhvr>
                                      <p:tavLst>
                                        <p:tav tm="0">
                                          <p:val>
                                            <p:fltVal val="720"/>
                                          </p:val>
                                        </p:tav>
                                        <p:tav tm="100000">
                                          <p:val>
                                            <p:fltVal val="0"/>
                                          </p:val>
                                        </p:tav>
                                      </p:tavLst>
                                    </p:anim>
                                    <p:anim calcmode="lin" valueType="num">
                                      <p:cBhvr>
                                        <p:cTn id="9" dur="2000" fill="hold"/>
                                        <p:tgtEl>
                                          <p:spTgt spid="6"/>
                                        </p:tgtEl>
                                        <p:attrNameLst>
                                          <p:attrName>ppt_h</p:attrName>
                                        </p:attrNameLst>
                                      </p:cBhvr>
                                      <p:tavLst>
                                        <p:tav tm="0">
                                          <p:val>
                                            <p:fltVal val="0"/>
                                          </p:val>
                                        </p:tav>
                                        <p:tav tm="100000">
                                          <p:val>
                                            <p:strVal val="#ppt_h"/>
                                          </p:val>
                                        </p:tav>
                                      </p:tavLst>
                                    </p:anim>
                                    <p:anim calcmode="lin" valueType="num">
                                      <p:cBhvr>
                                        <p:cTn id="10"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style.rotation</p:attrName>
                                        </p:attrNameLst>
                                      </p:cBhvr>
                                      <p:tavLst>
                                        <p:tav tm="0">
                                          <p:val>
                                            <p:fltVal val="720"/>
                                          </p:val>
                                        </p:tav>
                                        <p:tav tm="100000">
                                          <p:val>
                                            <p:fltVal val="0"/>
                                          </p:val>
                                        </p:tav>
                                      </p:tavLst>
                                    </p:anim>
                                    <p:anim calcmode="lin" valueType="num">
                                      <p:cBhvr>
                                        <p:cTn id="17" dur="2000" fill="hold"/>
                                        <p:tgtEl>
                                          <p:spTgt spid="9"/>
                                        </p:tgtEl>
                                        <p:attrNameLst>
                                          <p:attrName>ppt_h</p:attrName>
                                        </p:attrNameLst>
                                      </p:cBhvr>
                                      <p:tavLst>
                                        <p:tav tm="0">
                                          <p:val>
                                            <p:fltVal val="0"/>
                                          </p:val>
                                        </p:tav>
                                        <p:tav tm="100000">
                                          <p:val>
                                            <p:strVal val="#ppt_h"/>
                                          </p:val>
                                        </p:tav>
                                      </p:tavLst>
                                    </p:anim>
                                    <p:anim calcmode="lin" valueType="num">
                                      <p:cBhvr>
                                        <p:cTn id="18" dur="2000" fill="hold"/>
                                        <p:tgtEl>
                                          <p:spTgt spid="9"/>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2000"/>
                                        <p:tgtEl>
                                          <p:spTgt spid="13"/>
                                        </p:tgtEl>
                                      </p:cBhvr>
                                    </p:animEffect>
                                    <p:anim calcmode="lin" valueType="num">
                                      <p:cBhvr>
                                        <p:cTn id="24" dur="2000" fill="hold"/>
                                        <p:tgtEl>
                                          <p:spTgt spid="13"/>
                                        </p:tgtEl>
                                        <p:attrNameLst>
                                          <p:attrName>style.rotation</p:attrName>
                                        </p:attrNameLst>
                                      </p:cBhvr>
                                      <p:tavLst>
                                        <p:tav tm="0">
                                          <p:val>
                                            <p:fltVal val="720"/>
                                          </p:val>
                                        </p:tav>
                                        <p:tav tm="100000">
                                          <p:val>
                                            <p:fltVal val="0"/>
                                          </p:val>
                                        </p:tav>
                                      </p:tavLst>
                                    </p:anim>
                                    <p:anim calcmode="lin" valueType="num">
                                      <p:cBhvr>
                                        <p:cTn id="25" dur="2000" fill="hold"/>
                                        <p:tgtEl>
                                          <p:spTgt spid="13"/>
                                        </p:tgtEl>
                                        <p:attrNameLst>
                                          <p:attrName>ppt_h</p:attrName>
                                        </p:attrNameLst>
                                      </p:cBhvr>
                                      <p:tavLst>
                                        <p:tav tm="0">
                                          <p:val>
                                            <p:fltVal val="0"/>
                                          </p:val>
                                        </p:tav>
                                        <p:tav tm="100000">
                                          <p:val>
                                            <p:strVal val="#ppt_h"/>
                                          </p:val>
                                        </p:tav>
                                      </p:tavLst>
                                    </p:anim>
                                    <p:anim calcmode="lin" valueType="num">
                                      <p:cBhvr>
                                        <p:cTn id="26" dur="2000" fill="hold"/>
                                        <p:tgtEl>
                                          <p:spTgt spid="1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a:dk1>
        <a:srgbClr val="1C1C1C"/>
      </a:dk1>
      <a:lt1>
        <a:srgbClr val="FFFFFF"/>
      </a:lt1>
      <a:dk2>
        <a:srgbClr val="4A4A4A"/>
      </a:dk2>
      <a:lt2>
        <a:srgbClr val="F4F2F2"/>
      </a:lt2>
      <a:accent1>
        <a:srgbClr val="DE235C"/>
      </a:accent1>
      <a:accent2>
        <a:srgbClr val="F07D1B"/>
      </a:accent2>
      <a:accent3>
        <a:srgbClr val="F9B000"/>
      </a:accent3>
      <a:accent4>
        <a:srgbClr val="86BD34"/>
      </a:accent4>
      <a:accent5>
        <a:srgbClr val="00A7E7"/>
      </a:accent5>
      <a:accent6>
        <a:srgbClr val="8C368C"/>
      </a:accent6>
      <a:hlink>
        <a:srgbClr val="1C1C1C"/>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 id="{F6E95378-51E0-4809-9C6E-893EDFF04550}" vid="{3E5C220D-DA93-4DDE-886C-F53B7EDCC7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us2-h-96-abraham-lincoln-fast-facts-powerpoint</Template>
  <TotalTime>436</TotalTime>
  <Words>568</Words>
  <Application>Microsoft Macintosh PowerPoint</Application>
  <PresentationFormat>On-screen Show (4:3)</PresentationFormat>
  <Paragraphs>32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Twinkl</vt:lpstr>
      <vt:lpstr>Twinkl SemiBold</vt:lpstr>
      <vt:lpstr>Calibri</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Thomas Becker</dc:creator>
  <cp:lastModifiedBy>adam illingworth</cp:lastModifiedBy>
  <cp:revision>55</cp:revision>
  <dcterms:created xsi:type="dcterms:W3CDTF">2019-02-12T15:58:33Z</dcterms:created>
  <dcterms:modified xsi:type="dcterms:W3CDTF">2020-09-22T14:56:06Z</dcterms:modified>
</cp:coreProperties>
</file>