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32"/>
  </p:notesMasterIdLst>
  <p:handoutMasterIdLst>
    <p:handoutMasterId r:id="rId33"/>
  </p:handoutMasterIdLst>
  <p:sldIdLst>
    <p:sldId id="273" r:id="rId5"/>
    <p:sldId id="274" r:id="rId6"/>
    <p:sldId id="275" r:id="rId7"/>
    <p:sldId id="276" r:id="rId8"/>
    <p:sldId id="277" r:id="rId9"/>
    <p:sldId id="278" r:id="rId10"/>
    <p:sldId id="279" r:id="rId11"/>
    <p:sldId id="280" r:id="rId12"/>
    <p:sldId id="281" r:id="rId13"/>
    <p:sldId id="282" r:id="rId14"/>
    <p:sldId id="283" r:id="rId15"/>
    <p:sldId id="284" r:id="rId16"/>
    <p:sldId id="285" r:id="rId17"/>
    <p:sldId id="286" r:id="rId18"/>
    <p:sldId id="287" r:id="rId19"/>
    <p:sldId id="288" r:id="rId20"/>
    <p:sldId id="301" r:id="rId21"/>
    <p:sldId id="291" r:id="rId22"/>
    <p:sldId id="292" r:id="rId23"/>
    <p:sldId id="293" r:id="rId24"/>
    <p:sldId id="294" r:id="rId25"/>
    <p:sldId id="295" r:id="rId26"/>
    <p:sldId id="296" r:id="rId27"/>
    <p:sldId id="297" r:id="rId28"/>
    <p:sldId id="298" r:id="rId29"/>
    <p:sldId id="299" r:id="rId30"/>
    <p:sldId id="300" r:id="rId31"/>
  </p:sldIdLst>
  <p:sldSz cx="9144000" cy="6858000" type="screen4x3"/>
  <p:notesSz cx="6858000" cy="9144000"/>
  <p:embeddedFontLst>
    <p:embeddedFont>
      <p:font typeface="Twinkl" panose="020B0604020202020204" charset="0"/>
      <p:regular r:id="rId34"/>
      <p:bold r:id="rId35"/>
    </p:embeddedFont>
    <p:embeddedFont>
      <p:font typeface="Calibri" panose="020F0502020204030204" pitchFamily="34" charset="0"/>
      <p:regular r:id="rId36"/>
      <p:bold r:id="rId37"/>
      <p:italic r:id="rId38"/>
      <p:boldItalic r:id="rId39"/>
    </p:embeddedFont>
    <p:embeddedFont>
      <p:font typeface="Tuffy" panose="020B0603060100000000" charset="0"/>
      <p:regular r:id="rId40"/>
      <p:bold r:id="rId41"/>
      <p:italic r:id="rId42"/>
      <p:boldItalic r:id="rId4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D9CCD"/>
    <a:srgbClr val="E94E14"/>
    <a:srgbClr val="000000"/>
    <a:srgbClr val="DE1E5A"/>
    <a:srgbClr val="18A0DB"/>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showGuides="1">
      <p:cViewPr varScale="1">
        <p:scale>
          <a:sx n="86" d="100"/>
          <a:sy n="86" d="100"/>
        </p:scale>
        <p:origin x="1554"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font" Target="fonts/font1.fntdata"/><Relationship Id="rId42" Type="http://schemas.openxmlformats.org/officeDocument/2006/relationships/font" Target="fonts/font9.fntdata"/><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38" Type="http://schemas.openxmlformats.org/officeDocument/2006/relationships/font" Target="fonts/font5.fntdata"/><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3.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2.fntdata"/><Relationship Id="rId43"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14/01/2021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flickr.com/photos/gsfc/" TargetMode="External"/><Relationship Id="rId2" Type="http://schemas.openxmlformats.org/officeDocument/2006/relationships/hyperlink" Target="https://www.flickr.com/photos/gsfc/8497942353/in/photolist-dWWbct-2cywBJx-QqDDT1-QqDDH1-QqDDPJ-9uD599-9JX5my-2cywBLg-opNtxv-eKqMfK-it4Lu3-B2M5zN-nkVRBA-6EJfcx-pV6Pgc-2b8zjNo-9GW8fK-Mksdxs-pgu9hJ-WT12Je-dz7KMT-4tirC9-j18DeX-hLAuR2-cVSa1N-5iSCJL-9KFpWC-bqiyiT-ktWoHi-qv3hfn-qoWS5X-srKWWp-7SFYwR-28AnkRx-aFSMin-pUyUwN-qaijZy-7PFHXR-qKC2Br-GmkCYV-cq1fCm-uQXuN-DnA3qE-kCmUA8-soCUVQ-kPmFzk-mh6bRX-Hbfjku-euSJ2X-qHw6Px" TargetMode="External"/><Relationship Id="rId1" Type="http://schemas.openxmlformats.org/officeDocument/2006/relationships/slideLayout" Target="../slideLayouts/slideLayout3.xml"/><Relationship Id="rId5" Type="http://schemas.openxmlformats.org/officeDocument/2006/relationships/image" Target="../media/image22.png"/><Relationship Id="rId4" Type="http://schemas.openxmlformats.org/officeDocument/2006/relationships/hyperlink" Target="https://creativecommons.org/licenses/by/2.0/"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flickr.com/photos/gsfc/" TargetMode="External"/><Relationship Id="rId2" Type="http://schemas.openxmlformats.org/officeDocument/2006/relationships/hyperlink" Target="https://www.flickr.com/photos/gsfc/9967761663/in/album-72157651951243588/" TargetMode="External"/><Relationship Id="rId1" Type="http://schemas.openxmlformats.org/officeDocument/2006/relationships/slideLayout" Target="../slideLayouts/slideLayout3.xml"/><Relationship Id="rId5" Type="http://schemas.openxmlformats.org/officeDocument/2006/relationships/image" Target="../media/image23.jpeg"/><Relationship Id="rId4" Type="http://schemas.openxmlformats.org/officeDocument/2006/relationships/hyperlink" Target="https://creativecommons.org/licenses/by/2.0/"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flickr.com/photos/gsfc/" TargetMode="External"/><Relationship Id="rId2" Type="http://schemas.openxmlformats.org/officeDocument/2006/relationships/hyperlink" Target="https://www.flickr.com/photos/gsfc/16470426749/in/album-72157651951243588/" TargetMode="External"/><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hyperlink" Target="https://creativecommons.org/licenses/by/2.0/"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flickr.com/photos/gsfc/" TargetMode="External"/><Relationship Id="rId2" Type="http://schemas.openxmlformats.org/officeDocument/2006/relationships/hyperlink" Target="https://www.flickr.com/photos/gsfc/5613964576/in/album-72157651951243588/" TargetMode="External"/><Relationship Id="rId1" Type="http://schemas.openxmlformats.org/officeDocument/2006/relationships/slideLayout" Target="../slideLayouts/slideLayout3.xml"/><Relationship Id="rId5" Type="http://schemas.openxmlformats.org/officeDocument/2006/relationships/image" Target="../media/image25.png"/><Relationship Id="rId4" Type="http://schemas.openxmlformats.org/officeDocument/2006/relationships/hyperlink" Target="https://creativecommons.org/licenses/by/2.0/"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flickr.com/photos/edhiker/" TargetMode="External"/><Relationship Id="rId2" Type="http://schemas.openxmlformats.org/officeDocument/2006/relationships/hyperlink" Target="https://www.flickr.com/photos/edhiker/292807612/" TargetMode="External"/><Relationship Id="rId1" Type="http://schemas.openxmlformats.org/officeDocument/2006/relationships/slideLayout" Target="../slideLayouts/slideLayout3.xml"/><Relationship Id="rId5" Type="http://schemas.openxmlformats.org/officeDocument/2006/relationships/image" Target="../media/image27.jpeg"/><Relationship Id="rId4" Type="http://schemas.openxmlformats.org/officeDocument/2006/relationships/hyperlink" Target="https://creativecommons.org/licenses/by/2.0/"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4" Type="http://schemas.openxmlformats.org/officeDocument/2006/relationships/hyperlink" Target="https://creativecommons.org/licenses/by/2.0/uk/"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36.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37.jpe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38.jpe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36152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65138" y="469515"/>
            <a:ext cx="8259762" cy="13430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eaLnBrk="1" fontAlgn="auto" hangingPunct="1">
              <a:spcBef>
                <a:spcPts val="0"/>
              </a:spcBef>
              <a:spcAft>
                <a:spcPts val="0"/>
              </a:spcAft>
              <a:defRPr/>
            </a:pPr>
            <a:r>
              <a:rPr lang="en-GB" sz="1600" dirty="0">
                <a:solidFill>
                  <a:schemeClr val="tx1"/>
                </a:solidFill>
                <a:latin typeface="Twinkl" pitchFamily="2" charset="0"/>
              </a:rPr>
              <a:t>Earth is only one of the planets in our solar system. There are seven other planets that also orbit our Sun.</a:t>
            </a:r>
          </a:p>
        </p:txBody>
      </p:sp>
      <p:pic>
        <p:nvPicPr>
          <p:cNvPr id="3" name="Picture 1"/>
          <p:cNvPicPr>
            <a:picLocks noChangeAspect="1"/>
          </p:cNvPicPr>
          <p:nvPr/>
        </p:nvPicPr>
        <p:blipFill>
          <a:blip r:embed="rId2" cstate="screen">
            <a:extLst>
              <a:ext uri="{28A0092B-C50C-407E-A947-70E740481C1C}">
                <a14:useLocalDpi xmlns:a14="http://schemas.microsoft.com/office/drawing/2010/main"/>
              </a:ext>
            </a:extLst>
          </a:blip>
          <a:srcRect t="-858" r="-22980"/>
          <a:stretch>
            <a:fillRect/>
          </a:stretch>
        </p:blipFill>
        <p:spPr bwMode="auto">
          <a:xfrm>
            <a:off x="-7938" y="1474788"/>
            <a:ext cx="1189038" cy="511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52488" y="2030413"/>
            <a:ext cx="763587" cy="85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428750" y="3883025"/>
            <a:ext cx="1036638"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373313" y="2459038"/>
            <a:ext cx="1096962"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478213" y="3852863"/>
            <a:ext cx="995362"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4202113" y="1711325"/>
            <a:ext cx="1500187" cy="149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6448425" y="2959100"/>
            <a:ext cx="1343025" cy="134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8"/>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140325" y="4611688"/>
            <a:ext cx="2111375" cy="1112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30897" y="1547813"/>
            <a:ext cx="1343025" cy="134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2"/>
          <p:cNvSpPr txBox="1">
            <a:spLocks noChangeArrowheads="1"/>
          </p:cNvSpPr>
          <p:nvPr/>
        </p:nvSpPr>
        <p:spPr bwMode="auto">
          <a:xfrm>
            <a:off x="3616325" y="3471863"/>
            <a:ext cx="681038"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Mars</a:t>
            </a:r>
          </a:p>
        </p:txBody>
      </p:sp>
      <p:sp>
        <p:nvSpPr>
          <p:cNvPr id="13" name="TextBox 15"/>
          <p:cNvSpPr txBox="1">
            <a:spLocks noChangeArrowheads="1"/>
          </p:cNvSpPr>
          <p:nvPr/>
        </p:nvSpPr>
        <p:spPr bwMode="auto">
          <a:xfrm>
            <a:off x="1568450" y="3513138"/>
            <a:ext cx="7953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Venus</a:t>
            </a:r>
          </a:p>
        </p:txBody>
      </p:sp>
      <p:sp>
        <p:nvSpPr>
          <p:cNvPr id="14" name="TextBox 16"/>
          <p:cNvSpPr txBox="1">
            <a:spLocks noChangeArrowheads="1"/>
          </p:cNvSpPr>
          <p:nvPr/>
        </p:nvSpPr>
        <p:spPr bwMode="auto">
          <a:xfrm>
            <a:off x="2549525" y="2090738"/>
            <a:ext cx="7445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Earth</a:t>
            </a:r>
          </a:p>
        </p:txBody>
      </p:sp>
      <p:sp>
        <p:nvSpPr>
          <p:cNvPr id="15" name="TextBox 17"/>
          <p:cNvSpPr txBox="1">
            <a:spLocks noChangeArrowheads="1"/>
          </p:cNvSpPr>
          <p:nvPr/>
        </p:nvSpPr>
        <p:spPr bwMode="auto">
          <a:xfrm>
            <a:off x="4541838" y="1341438"/>
            <a:ext cx="898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a:latin typeface="Twinkl" pitchFamily="2" charset="0"/>
              </a:rPr>
              <a:t>Jupiter</a:t>
            </a:r>
          </a:p>
        </p:txBody>
      </p:sp>
      <p:sp>
        <p:nvSpPr>
          <p:cNvPr id="16" name="TextBox 18"/>
          <p:cNvSpPr txBox="1">
            <a:spLocks noChangeArrowheads="1"/>
          </p:cNvSpPr>
          <p:nvPr/>
        </p:nvSpPr>
        <p:spPr bwMode="auto">
          <a:xfrm>
            <a:off x="755650" y="1744663"/>
            <a:ext cx="1023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Mercury</a:t>
            </a:r>
          </a:p>
        </p:txBody>
      </p:sp>
      <p:sp>
        <p:nvSpPr>
          <p:cNvPr id="17" name="TextBox 19"/>
          <p:cNvSpPr txBox="1">
            <a:spLocks noChangeArrowheads="1"/>
          </p:cNvSpPr>
          <p:nvPr/>
        </p:nvSpPr>
        <p:spPr bwMode="auto">
          <a:xfrm>
            <a:off x="5646738" y="4311650"/>
            <a:ext cx="8794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a:latin typeface="Twinkl" pitchFamily="2" charset="0"/>
              </a:rPr>
              <a:t>Saturn</a:t>
            </a:r>
          </a:p>
        </p:txBody>
      </p:sp>
      <p:sp>
        <p:nvSpPr>
          <p:cNvPr id="18" name="TextBox 20"/>
          <p:cNvSpPr txBox="1">
            <a:spLocks noChangeArrowheads="1"/>
          </p:cNvSpPr>
          <p:nvPr/>
        </p:nvSpPr>
        <p:spPr bwMode="auto">
          <a:xfrm>
            <a:off x="6699250" y="2589213"/>
            <a:ext cx="9191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dirty="0">
                <a:latin typeface="Twinkl" pitchFamily="2" charset="0"/>
              </a:rPr>
              <a:t>Uranus</a:t>
            </a:r>
          </a:p>
        </p:txBody>
      </p:sp>
      <p:sp>
        <p:nvSpPr>
          <p:cNvPr id="19" name="TextBox 21"/>
          <p:cNvSpPr txBox="1">
            <a:spLocks noChangeArrowheads="1"/>
          </p:cNvSpPr>
          <p:nvPr/>
        </p:nvSpPr>
        <p:spPr bwMode="auto">
          <a:xfrm>
            <a:off x="7706797" y="1177925"/>
            <a:ext cx="1025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dirty="0">
                <a:latin typeface="Twinkl" pitchFamily="2" charset="0"/>
              </a:rPr>
              <a:t>Neptune</a:t>
            </a:r>
          </a:p>
        </p:txBody>
      </p:sp>
    </p:spTree>
    <p:extLst>
      <p:ext uri="{BB962C8B-B14F-4D97-AF65-F5344CB8AC3E}">
        <p14:creationId xmlns:p14="http://schemas.microsoft.com/office/powerpoint/2010/main" val="3673345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Closest Planet</a:t>
            </a:r>
            <a:endParaRPr lang="en-GB" dirty="0"/>
          </a:p>
        </p:txBody>
      </p:sp>
      <p:sp>
        <p:nvSpPr>
          <p:cNvPr id="3" name="Rounded Rectangle 2"/>
          <p:cNvSpPr/>
          <p:nvPr/>
        </p:nvSpPr>
        <p:spPr>
          <a:xfrm>
            <a:off x="465436" y="1318013"/>
            <a:ext cx="8259762" cy="13430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rgbClr val="000000"/>
                </a:solidFill>
              </a:rPr>
              <a:t>The planet Mercury is the closest planet to the Sun. It is also the smallest planet in our solar system. It is 77 million km (55 million miles) away from Earth.</a:t>
            </a:r>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592006" y="1773408"/>
            <a:ext cx="3959989" cy="4458515"/>
          </a:xfrm>
          <a:prstGeom prst="rect">
            <a:avLst/>
          </a:prstGeom>
        </p:spPr>
      </p:pic>
    </p:spTree>
    <p:extLst>
      <p:ext uri="{BB962C8B-B14F-4D97-AF65-F5344CB8AC3E}">
        <p14:creationId xmlns:p14="http://schemas.microsoft.com/office/powerpoint/2010/main" val="35634670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9" name="Picture 8"/>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44843" y="428367"/>
            <a:ext cx="8257144" cy="5980671"/>
          </a:xfrm>
          <a:prstGeom prst="rect">
            <a:avLst/>
          </a:prstGeom>
        </p:spPr>
      </p:pic>
      <p:cxnSp>
        <p:nvCxnSpPr>
          <p:cNvPr id="11" name="Straight Arrow Connector 10"/>
          <p:cNvCxnSpPr/>
          <p:nvPr/>
        </p:nvCxnSpPr>
        <p:spPr>
          <a:xfrm flipV="1">
            <a:off x="4399005" y="2265406"/>
            <a:ext cx="1070919" cy="1046205"/>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3122140" y="3253945"/>
            <a:ext cx="2520778" cy="369332"/>
          </a:xfrm>
          <a:prstGeom prst="rect">
            <a:avLst/>
          </a:prstGeom>
          <a:noFill/>
        </p:spPr>
        <p:txBody>
          <a:bodyPr wrap="square" rtlCol="0">
            <a:spAutoFit/>
          </a:bodyPr>
          <a:lstStyle/>
          <a:p>
            <a:pPr algn="ctr"/>
            <a:r>
              <a:rPr lang="en-GB" dirty="0" smtClean="0">
                <a:solidFill>
                  <a:schemeClr val="bg1"/>
                </a:solidFill>
              </a:rPr>
              <a:t>Mercury</a:t>
            </a:r>
            <a:endParaRPr lang="en-GB" dirty="0">
              <a:solidFill>
                <a:schemeClr val="bg1"/>
              </a:solidFill>
            </a:endParaRPr>
          </a:p>
        </p:txBody>
      </p:sp>
      <p:sp>
        <p:nvSpPr>
          <p:cNvPr id="13" name="TextBox 12"/>
          <p:cNvSpPr txBox="1"/>
          <p:nvPr/>
        </p:nvSpPr>
        <p:spPr>
          <a:xfrm>
            <a:off x="815549" y="5084117"/>
            <a:ext cx="7512907" cy="646331"/>
          </a:xfrm>
          <a:prstGeom prst="rect">
            <a:avLst/>
          </a:prstGeom>
          <a:noFill/>
        </p:spPr>
        <p:txBody>
          <a:bodyPr wrap="square" rtlCol="0">
            <a:spAutoFit/>
          </a:bodyPr>
          <a:lstStyle/>
          <a:p>
            <a:r>
              <a:rPr lang="en-GB" dirty="0">
                <a:solidFill>
                  <a:schemeClr val="bg1"/>
                </a:solidFill>
              </a:rPr>
              <a:t>It is sometimes possible to see Mercury in the sky at night, but it can be very hard to spot. </a:t>
            </a:r>
          </a:p>
        </p:txBody>
      </p:sp>
    </p:spTree>
    <p:extLst>
      <p:ext uri="{BB962C8B-B14F-4D97-AF65-F5344CB8AC3E}">
        <p14:creationId xmlns:p14="http://schemas.microsoft.com/office/powerpoint/2010/main" val="1906041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843" y="1436473"/>
            <a:ext cx="8249101" cy="4044778"/>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2432" y="1643193"/>
            <a:ext cx="3641124" cy="3641124"/>
          </a:xfrm>
          <a:prstGeom prst="rect">
            <a:avLst/>
          </a:prstGeom>
        </p:spPr>
      </p:pic>
      <p:sp>
        <p:nvSpPr>
          <p:cNvPr id="4" name="Rounded Rectangle 3"/>
          <p:cNvSpPr/>
          <p:nvPr/>
        </p:nvSpPr>
        <p:spPr>
          <a:xfrm>
            <a:off x="4456670" y="2235502"/>
            <a:ext cx="4169674" cy="44072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Mercury is a tiny planet, about the same size as the Moon! </a:t>
            </a:r>
          </a:p>
          <a:p>
            <a:endParaRPr lang="en-GB" sz="1600" dirty="0">
              <a:solidFill>
                <a:schemeClr val="tx1"/>
              </a:solidFill>
            </a:endParaRPr>
          </a:p>
          <a:p>
            <a:r>
              <a:rPr lang="en-GB" sz="1600" dirty="0">
                <a:solidFill>
                  <a:schemeClr val="tx1"/>
                </a:solidFill>
              </a:rPr>
              <a:t>It is rocky, dusty and covered in craters from being hit by objects floating through space. </a:t>
            </a:r>
          </a:p>
          <a:p>
            <a:endParaRPr lang="en-GB" sz="1600" dirty="0">
              <a:solidFill>
                <a:schemeClr val="tx1"/>
              </a:solidFill>
            </a:endParaRPr>
          </a:p>
          <a:p>
            <a:r>
              <a:rPr lang="en-GB" sz="1600" dirty="0">
                <a:solidFill>
                  <a:schemeClr val="tx1"/>
                </a:solidFill>
              </a:rPr>
              <a:t>It also has some volcanoes on its surface!</a:t>
            </a:r>
          </a:p>
        </p:txBody>
      </p:sp>
    </p:spTree>
    <p:extLst>
      <p:ext uri="{BB962C8B-B14F-4D97-AF65-F5344CB8AC3E}">
        <p14:creationId xmlns:p14="http://schemas.microsoft.com/office/powerpoint/2010/main" val="34580315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44562" y="2847513"/>
            <a:ext cx="4994835" cy="2809595"/>
          </a:xfrm>
          <a:prstGeom prst="rect">
            <a:avLst/>
          </a:prstGeom>
        </p:spPr>
      </p:pic>
      <p:sp>
        <p:nvSpPr>
          <p:cNvPr id="9" name="Oval 8"/>
          <p:cNvSpPr/>
          <p:nvPr/>
        </p:nvSpPr>
        <p:spPr>
          <a:xfrm>
            <a:off x="799069" y="2443487"/>
            <a:ext cx="3484605" cy="3484605"/>
          </a:xfrm>
          <a:prstGeom prst="ellipse">
            <a:avLst/>
          </a:prstGeom>
          <a:solidFill>
            <a:srgbClr val="E94E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2123" y="2043258"/>
            <a:ext cx="3018496" cy="3770958"/>
          </a:xfrm>
          <a:prstGeom prst="rect">
            <a:avLst/>
          </a:prstGeom>
        </p:spPr>
      </p:pic>
      <p:sp>
        <p:nvSpPr>
          <p:cNvPr id="8" name="Rounded Rectangle 7"/>
          <p:cNvSpPr/>
          <p:nvPr/>
        </p:nvSpPr>
        <p:spPr>
          <a:xfrm>
            <a:off x="716691" y="657576"/>
            <a:ext cx="7941393" cy="44072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Mercury is the fastest moving planet in the solar system. It zooms around the Sun in only 88 days! </a:t>
            </a:r>
          </a:p>
          <a:p>
            <a:endParaRPr lang="en-GB" sz="1600" dirty="0">
              <a:solidFill>
                <a:schemeClr val="tx1"/>
              </a:solidFill>
            </a:endParaRPr>
          </a:p>
          <a:p>
            <a:r>
              <a:rPr lang="en-GB" sz="1600" dirty="0">
                <a:solidFill>
                  <a:schemeClr val="tx1"/>
                </a:solidFill>
              </a:rPr>
              <a:t>This is why it is named Mercury, after the swift Roman messenger god.</a:t>
            </a:r>
          </a:p>
        </p:txBody>
      </p:sp>
    </p:spTree>
    <p:extLst>
      <p:ext uri="{BB962C8B-B14F-4D97-AF65-F5344CB8AC3E}">
        <p14:creationId xmlns:p14="http://schemas.microsoft.com/office/powerpoint/2010/main" val="14678543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Mercury </a:t>
            </a:r>
            <a:r>
              <a:rPr lang="en-GB" smtClean="0"/>
              <a:t>and Earth</a:t>
            </a:r>
            <a:endParaRPr lang="en-GB"/>
          </a:p>
        </p:txBody>
      </p:sp>
      <p:sp>
        <p:nvSpPr>
          <p:cNvPr id="3" name="Rounded Rectangle 2"/>
          <p:cNvSpPr/>
          <p:nvPr/>
        </p:nvSpPr>
        <p:spPr>
          <a:xfrm>
            <a:off x="596538" y="2033039"/>
            <a:ext cx="5127987" cy="44072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Mercury is </a:t>
            </a:r>
            <a:r>
              <a:rPr lang="en-GB" sz="1600" b="1" dirty="0">
                <a:solidFill>
                  <a:schemeClr val="tx1"/>
                </a:solidFill>
              </a:rPr>
              <a:t>very</a:t>
            </a:r>
            <a:r>
              <a:rPr lang="en-GB" sz="1600" dirty="0">
                <a:solidFill>
                  <a:schemeClr val="tx1"/>
                </a:solidFill>
              </a:rPr>
              <a:t> different to Earth</a:t>
            </a:r>
            <a:r>
              <a:rPr lang="en-GB" sz="1600" dirty="0" smtClean="0">
                <a:solidFill>
                  <a:schemeClr val="tx1"/>
                </a:solidFill>
              </a:rPr>
              <a:t>.</a:t>
            </a:r>
          </a:p>
          <a:p>
            <a:pPr marL="457200" indent="-457200">
              <a:buFont typeface="Arial" panose="020B0604020202020204" pitchFamily="34" charset="0"/>
              <a:buChar char="•"/>
            </a:pPr>
            <a:endParaRPr lang="en-GB" sz="1600" dirty="0" smtClean="0">
              <a:solidFill>
                <a:schemeClr val="tx1"/>
              </a:solidFill>
            </a:endParaRPr>
          </a:p>
          <a:p>
            <a:pPr marL="457200" indent="-457200">
              <a:buFont typeface="Arial" panose="020B0604020202020204" pitchFamily="34" charset="0"/>
              <a:buChar char="•"/>
            </a:pPr>
            <a:r>
              <a:rPr lang="en-GB" sz="1600" dirty="0" smtClean="0">
                <a:solidFill>
                  <a:schemeClr val="tx1"/>
                </a:solidFill>
              </a:rPr>
              <a:t>On </a:t>
            </a:r>
            <a:r>
              <a:rPr lang="en-GB" sz="1600" dirty="0">
                <a:solidFill>
                  <a:schemeClr val="tx1"/>
                </a:solidFill>
              </a:rPr>
              <a:t>Mercury, 1 day lasts the same as 59 days on Earth!</a:t>
            </a:r>
          </a:p>
          <a:p>
            <a:endParaRPr lang="en-GB" sz="1600" dirty="0">
              <a:solidFill>
                <a:schemeClr val="tx1"/>
              </a:solidFill>
            </a:endParaRPr>
          </a:p>
          <a:p>
            <a:pPr marL="457200" indent="-457200">
              <a:buFont typeface="Arial" panose="020B0604020202020204" pitchFamily="34" charset="0"/>
              <a:buChar char="•"/>
            </a:pPr>
            <a:r>
              <a:rPr lang="en-GB" sz="1600" dirty="0">
                <a:solidFill>
                  <a:schemeClr val="tx1"/>
                </a:solidFill>
              </a:rPr>
              <a:t>The surface of Mercury gets extremely hot when in sunlight, much hotter than anywhere on Earth. The parts of the surface out of the sunlight get extremely cold, much colder than anywhere on Earth!</a:t>
            </a:r>
          </a:p>
          <a:p>
            <a:endParaRPr lang="en-GB" sz="1600" dirty="0">
              <a:solidFill>
                <a:schemeClr val="tx1"/>
              </a:solidFill>
            </a:endParaRPr>
          </a:p>
          <a:p>
            <a:pPr marL="457200" indent="-457200">
              <a:buFont typeface="Arial" panose="020B0604020202020204" pitchFamily="34" charset="0"/>
              <a:buChar char="•"/>
            </a:pPr>
            <a:r>
              <a:rPr lang="en-GB" sz="1600" dirty="0">
                <a:solidFill>
                  <a:schemeClr val="tx1"/>
                </a:solidFill>
              </a:rPr>
              <a:t>Mercury does not have any moons.</a:t>
            </a:r>
          </a:p>
          <a:p>
            <a:endParaRPr lang="en-GB" sz="1600" dirty="0">
              <a:solidFill>
                <a:schemeClr val="tx1"/>
              </a:solidFill>
            </a:endParaRPr>
          </a:p>
          <a:p>
            <a:endParaRPr lang="en-GB" sz="1600" dirty="0"/>
          </a:p>
        </p:txBody>
      </p:sp>
      <p:pic>
        <p:nvPicPr>
          <p:cNvPr id="5" name="Picture 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785664" y="1914525"/>
            <a:ext cx="2910658" cy="4507970"/>
          </a:xfrm>
          <a:prstGeom prst="rect">
            <a:avLst/>
          </a:prstGeom>
        </p:spPr>
      </p:pic>
    </p:spTree>
    <p:extLst>
      <p:ext uri="{BB962C8B-B14F-4D97-AF65-F5344CB8AC3E}">
        <p14:creationId xmlns:p14="http://schemas.microsoft.com/office/powerpoint/2010/main" val="37319230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Exploring</a:t>
            </a:r>
            <a:endParaRPr lang="en-GB" dirty="0"/>
          </a:p>
        </p:txBody>
      </p:sp>
      <p:sp>
        <p:nvSpPr>
          <p:cNvPr id="5" name="Rectangle 4"/>
          <p:cNvSpPr/>
          <p:nvPr/>
        </p:nvSpPr>
        <p:spPr>
          <a:xfrm>
            <a:off x="444843" y="1760323"/>
            <a:ext cx="8249101" cy="4044778"/>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5429251" y="1625373"/>
            <a:ext cx="3000374" cy="4309890"/>
          </a:xfrm>
          <a:prstGeom prst="rect">
            <a:avLst/>
          </a:prstGeom>
        </p:spPr>
      </p:pic>
      <p:sp>
        <p:nvSpPr>
          <p:cNvPr id="4" name="Rounded Rectangle 3"/>
          <p:cNvSpPr/>
          <p:nvPr/>
        </p:nvSpPr>
        <p:spPr>
          <a:xfrm>
            <a:off x="619125" y="2545966"/>
            <a:ext cx="4686299" cy="44072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Humans have known about Mercury for thousands of </a:t>
            </a:r>
            <a:r>
              <a:rPr lang="en-GB" sz="1600" dirty="0" smtClean="0">
                <a:solidFill>
                  <a:schemeClr val="tx1"/>
                </a:solidFill>
              </a:rPr>
              <a:t>years</a:t>
            </a:r>
            <a:r>
              <a:rPr lang="en-GB" sz="1600" dirty="0">
                <a:solidFill>
                  <a:schemeClr val="tx1"/>
                </a:solidFill>
              </a:rPr>
              <a:t>. However, it was only recently that technology meant we could study Mercury more closely.</a:t>
            </a:r>
          </a:p>
          <a:p>
            <a:endParaRPr lang="en-GB" sz="1600" dirty="0">
              <a:solidFill>
                <a:schemeClr val="tx1"/>
              </a:solidFill>
            </a:endParaRPr>
          </a:p>
          <a:p>
            <a:r>
              <a:rPr lang="en-GB" sz="1600" dirty="0">
                <a:solidFill>
                  <a:schemeClr val="tx1"/>
                </a:solidFill>
              </a:rPr>
              <a:t>In 1974, the Mariner 10 spacecraft performed 3 </a:t>
            </a:r>
            <a:r>
              <a:rPr lang="en-GB" sz="1600" dirty="0" smtClean="0">
                <a:solidFill>
                  <a:schemeClr val="tx1"/>
                </a:solidFill>
              </a:rPr>
              <a:t/>
            </a:r>
            <a:br>
              <a:rPr lang="en-GB" sz="1600" dirty="0" smtClean="0">
                <a:solidFill>
                  <a:schemeClr val="tx1"/>
                </a:solidFill>
              </a:rPr>
            </a:br>
            <a:r>
              <a:rPr lang="en-GB" sz="1600" dirty="0" smtClean="0">
                <a:solidFill>
                  <a:schemeClr val="tx1"/>
                </a:solidFill>
              </a:rPr>
              <a:t>fly-pasts </a:t>
            </a:r>
            <a:r>
              <a:rPr lang="en-GB" sz="1600" dirty="0">
                <a:solidFill>
                  <a:schemeClr val="tx1"/>
                </a:solidFill>
              </a:rPr>
              <a:t>of Mercury and took photographs of about half of its surface.</a:t>
            </a:r>
          </a:p>
          <a:p>
            <a:endParaRPr lang="en-GB" sz="1600" dirty="0">
              <a:solidFill>
                <a:schemeClr val="tx1"/>
              </a:solidFill>
            </a:endParaRPr>
          </a:p>
          <a:p>
            <a:endParaRPr lang="en-GB" sz="1600" dirty="0"/>
          </a:p>
        </p:txBody>
      </p:sp>
    </p:spTree>
    <p:extLst>
      <p:ext uri="{BB962C8B-B14F-4D97-AF65-F5344CB8AC3E}">
        <p14:creationId xmlns:p14="http://schemas.microsoft.com/office/powerpoint/2010/main" val="20382943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MESSENGER Mission</a:t>
            </a:r>
            <a:endParaRPr lang="en-GB"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716507" y="2200275"/>
            <a:ext cx="3806818" cy="3000374"/>
          </a:xfrm>
          <a:prstGeom prst="rect">
            <a:avLst/>
          </a:prstGeom>
        </p:spPr>
      </p:pic>
      <p:sp>
        <p:nvSpPr>
          <p:cNvPr id="4" name="Rounded Rectangle 3"/>
          <p:cNvSpPr/>
          <p:nvPr/>
        </p:nvSpPr>
        <p:spPr>
          <a:xfrm>
            <a:off x="538032" y="2057400"/>
            <a:ext cx="4171949" cy="5229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In 2008, the MESSENGER probe performed 3 </a:t>
            </a:r>
            <a:r>
              <a:rPr lang="en-GB" sz="1600" dirty="0" smtClean="0">
                <a:solidFill>
                  <a:schemeClr val="tx1"/>
                </a:solidFill>
              </a:rPr>
              <a:t>fly-pasts, </a:t>
            </a:r>
            <a:r>
              <a:rPr lang="en-GB" sz="1600" dirty="0">
                <a:solidFill>
                  <a:schemeClr val="tx1"/>
                </a:solidFill>
              </a:rPr>
              <a:t>taking photographs of </a:t>
            </a:r>
            <a:r>
              <a:rPr lang="en-GB" sz="1600" dirty="0" smtClean="0">
                <a:solidFill>
                  <a:schemeClr val="tx1"/>
                </a:solidFill>
              </a:rPr>
              <a:t>Mercury.</a:t>
            </a:r>
            <a:br>
              <a:rPr lang="en-GB" sz="1600" dirty="0" smtClean="0">
                <a:solidFill>
                  <a:schemeClr val="tx1"/>
                </a:solidFill>
              </a:rPr>
            </a:br>
            <a:r>
              <a:rPr lang="en-GB" sz="1600" dirty="0" smtClean="0">
                <a:solidFill>
                  <a:schemeClr val="tx1"/>
                </a:solidFill>
              </a:rPr>
              <a:t>In </a:t>
            </a:r>
            <a:r>
              <a:rPr lang="en-GB" sz="1600" dirty="0">
                <a:solidFill>
                  <a:schemeClr val="tx1"/>
                </a:solidFill>
              </a:rPr>
              <a:t>2011, MESSENGER entered Mercury’s orbit. It took </a:t>
            </a:r>
            <a:r>
              <a:rPr lang="en-GB" sz="1600" dirty="0" smtClean="0">
                <a:solidFill>
                  <a:schemeClr val="tx1"/>
                </a:solidFill>
              </a:rPr>
              <a:t>close-up </a:t>
            </a:r>
            <a:r>
              <a:rPr lang="en-GB" sz="1600" dirty="0">
                <a:solidFill>
                  <a:schemeClr val="tx1"/>
                </a:solidFill>
              </a:rPr>
              <a:t>photographs of the planet’s surface, including volcanoes, craters and valleys. It also collected information on what Mercury is made from.</a:t>
            </a:r>
          </a:p>
          <a:p>
            <a:endParaRPr lang="en-GB" sz="1600" dirty="0">
              <a:solidFill>
                <a:schemeClr val="tx1"/>
              </a:solidFill>
            </a:endParaRPr>
          </a:p>
          <a:p>
            <a:r>
              <a:rPr lang="en-GB" sz="1600" dirty="0">
                <a:solidFill>
                  <a:schemeClr val="tx1"/>
                </a:solidFill>
              </a:rPr>
              <a:t>It finished its mission in 2015 and crashed into the planet’s surface.</a:t>
            </a:r>
          </a:p>
          <a:p>
            <a:endParaRPr lang="en-GB" sz="1600" dirty="0">
              <a:solidFill>
                <a:schemeClr val="tx1"/>
              </a:solidFill>
            </a:endParaRPr>
          </a:p>
          <a:p>
            <a:endParaRPr lang="en-GB" sz="1600" dirty="0"/>
          </a:p>
        </p:txBody>
      </p:sp>
    </p:spTree>
    <p:extLst>
      <p:ext uri="{BB962C8B-B14F-4D97-AF65-F5344CB8AC3E}">
        <p14:creationId xmlns:p14="http://schemas.microsoft.com/office/powerpoint/2010/main" val="26717414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a:t>
            </a:r>
            <a:r>
              <a:rPr lang="en-GB" dirty="0" err="1" smtClean="0"/>
              <a:t>BepiColombo</a:t>
            </a:r>
            <a:r>
              <a:rPr lang="en-GB" dirty="0" smtClean="0"/>
              <a:t> Mission</a:t>
            </a:r>
            <a:endParaRPr lang="en-GB" dirty="0"/>
          </a:p>
        </p:txBody>
      </p:sp>
      <p:sp>
        <p:nvSpPr>
          <p:cNvPr id="4" name="Oval 3"/>
          <p:cNvSpPr/>
          <p:nvPr/>
        </p:nvSpPr>
        <p:spPr>
          <a:xfrm>
            <a:off x="4618594" y="2005337"/>
            <a:ext cx="3484605" cy="3484605"/>
          </a:xfrm>
          <a:prstGeom prst="ellipse">
            <a:avLst/>
          </a:prstGeom>
          <a:solidFill>
            <a:srgbClr val="E94E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76750" y="1876425"/>
            <a:ext cx="4000500" cy="4000500"/>
          </a:xfrm>
          <a:prstGeom prst="rect">
            <a:avLst/>
          </a:prstGeom>
        </p:spPr>
      </p:pic>
      <p:sp>
        <p:nvSpPr>
          <p:cNvPr id="5" name="Rounded Rectangle 4"/>
          <p:cNvSpPr/>
          <p:nvPr/>
        </p:nvSpPr>
        <p:spPr>
          <a:xfrm>
            <a:off x="523875" y="2400300"/>
            <a:ext cx="4171949" cy="5229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In October 2018, the </a:t>
            </a:r>
            <a:r>
              <a:rPr lang="en-GB" sz="1600" dirty="0" err="1">
                <a:solidFill>
                  <a:schemeClr val="tx1"/>
                </a:solidFill>
              </a:rPr>
              <a:t>BepiColombo</a:t>
            </a:r>
            <a:r>
              <a:rPr lang="en-GB" sz="1600" dirty="0">
                <a:solidFill>
                  <a:schemeClr val="tx1"/>
                </a:solidFill>
              </a:rPr>
              <a:t> mission to Mercury </a:t>
            </a:r>
            <a:r>
              <a:rPr lang="en-GB" sz="1600" dirty="0" smtClean="0">
                <a:solidFill>
                  <a:schemeClr val="tx1"/>
                </a:solidFill>
              </a:rPr>
              <a:t>launched. </a:t>
            </a:r>
            <a:r>
              <a:rPr lang="en-GB" sz="1600" dirty="0">
                <a:solidFill>
                  <a:schemeClr val="tx1"/>
                </a:solidFill>
              </a:rPr>
              <a:t>It is hoped that it will reach Mercury in 2025 in order to learn more about the planet.</a:t>
            </a:r>
          </a:p>
          <a:p>
            <a:endParaRPr lang="en-GB" sz="1600" dirty="0">
              <a:solidFill>
                <a:schemeClr val="tx1"/>
              </a:solidFill>
            </a:endParaRPr>
          </a:p>
          <a:p>
            <a:r>
              <a:rPr lang="en-GB" sz="1600" dirty="0" err="1">
                <a:solidFill>
                  <a:schemeClr val="tx1"/>
                </a:solidFill>
              </a:rPr>
              <a:t>BepiColombo</a:t>
            </a:r>
            <a:r>
              <a:rPr lang="en-GB" sz="1600" dirty="0">
                <a:solidFill>
                  <a:schemeClr val="tx1"/>
                </a:solidFill>
              </a:rPr>
              <a:t> is named after </a:t>
            </a:r>
            <a:r>
              <a:rPr lang="en-GB" sz="1600" dirty="0" err="1">
                <a:solidFill>
                  <a:schemeClr val="tx1"/>
                </a:solidFill>
              </a:rPr>
              <a:t>Guiseppe</a:t>
            </a:r>
            <a:r>
              <a:rPr lang="en-GB" sz="1600" dirty="0">
                <a:solidFill>
                  <a:schemeClr val="tx1"/>
                </a:solidFill>
              </a:rPr>
              <a:t> “</a:t>
            </a:r>
            <a:r>
              <a:rPr lang="en-GB" sz="1600" dirty="0" err="1">
                <a:solidFill>
                  <a:schemeClr val="tx1"/>
                </a:solidFill>
              </a:rPr>
              <a:t>Bepi</a:t>
            </a:r>
            <a:r>
              <a:rPr lang="en-GB" sz="1600" dirty="0">
                <a:solidFill>
                  <a:schemeClr val="tx1"/>
                </a:solidFill>
              </a:rPr>
              <a:t>” Colombo, an Italian scientist who worked on the Mariner 10 mission and died in 1984.</a:t>
            </a:r>
          </a:p>
          <a:p>
            <a:endParaRPr lang="en-GB" sz="1600" dirty="0">
              <a:solidFill>
                <a:schemeClr val="tx1"/>
              </a:solidFill>
            </a:endParaRPr>
          </a:p>
          <a:p>
            <a:endParaRPr lang="en-GB" sz="1600" dirty="0"/>
          </a:p>
        </p:txBody>
      </p:sp>
    </p:spTree>
    <p:extLst>
      <p:ext uri="{BB962C8B-B14F-4D97-AF65-F5344CB8AC3E}">
        <p14:creationId xmlns:p14="http://schemas.microsoft.com/office/powerpoint/2010/main" val="27132937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Photographs </a:t>
            </a:r>
            <a:r>
              <a:rPr lang="en-GB" smtClean="0"/>
              <a:t>of Mercury</a:t>
            </a:r>
            <a:endParaRPr lang="en-GB"/>
          </a:p>
        </p:txBody>
      </p:sp>
      <p:sp>
        <p:nvSpPr>
          <p:cNvPr id="4" name="Rounded Rectangle 3"/>
          <p:cNvSpPr/>
          <p:nvPr/>
        </p:nvSpPr>
        <p:spPr>
          <a:xfrm>
            <a:off x="623885" y="4857750"/>
            <a:ext cx="7886700" cy="10763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A photograph of Mercury taken by the MESSENGER probe in 2008. The colourful image is how the spacecraft sees Mercury before the colours are changed by scientists to show what our eyes would see.</a:t>
            </a:r>
          </a:p>
          <a:p>
            <a:endParaRPr lang="en-GB" sz="1600" dirty="0">
              <a:solidFill>
                <a:schemeClr val="tx1"/>
              </a:solidFill>
            </a:endParaRPr>
          </a:p>
          <a:p>
            <a:endParaRPr lang="en-GB" sz="1600" dirty="0"/>
          </a:p>
        </p:txBody>
      </p:sp>
      <p:sp>
        <p:nvSpPr>
          <p:cNvPr id="7" name="Rounded Rectangle 6"/>
          <p:cNvSpPr/>
          <p:nvPr/>
        </p:nvSpPr>
        <p:spPr>
          <a:xfrm>
            <a:off x="2247900" y="6028532"/>
            <a:ext cx="7886700" cy="5229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900" dirty="0" smtClean="0">
                <a:solidFill>
                  <a:schemeClr val="tx1"/>
                </a:solidFill>
                <a:latin typeface="Tuffy" panose="020B0603060100000000" pitchFamily="34" charset="0"/>
                <a:ea typeface="Tuffy" panose="020B0603060100000000" pitchFamily="34" charset="0"/>
              </a:rPr>
              <a:t>“</a:t>
            </a:r>
            <a:r>
              <a:rPr lang="en-GB" sz="900" dirty="0" smtClean="0">
                <a:solidFill>
                  <a:schemeClr val="tx1"/>
                </a:solidFill>
                <a:latin typeface="Tuffy" panose="020B0603060100000000" pitchFamily="34" charset="0"/>
                <a:ea typeface="Tuffy" panose="020B0603060100000000" pitchFamily="34" charset="0"/>
                <a:hlinkClick r:id="rId2"/>
              </a:rPr>
              <a:t>False </a:t>
            </a:r>
            <a:r>
              <a:rPr lang="en-GB" sz="900" dirty="0" err="1">
                <a:solidFill>
                  <a:schemeClr val="tx1"/>
                </a:solidFill>
                <a:latin typeface="Tuffy" panose="020B0603060100000000" pitchFamily="34" charset="0"/>
                <a:ea typeface="Tuffy" panose="020B0603060100000000" pitchFamily="34" charset="0"/>
                <a:hlinkClick r:id="rId2"/>
              </a:rPr>
              <a:t>Color</a:t>
            </a:r>
            <a:r>
              <a:rPr lang="en-GB" sz="900" dirty="0">
                <a:solidFill>
                  <a:schemeClr val="tx1"/>
                </a:solidFill>
                <a:latin typeface="Tuffy" panose="020B0603060100000000" pitchFamily="34" charset="0"/>
                <a:ea typeface="Tuffy" panose="020B0603060100000000" pitchFamily="34" charset="0"/>
                <a:hlinkClick r:id="rId2"/>
              </a:rPr>
              <a:t> View of </a:t>
            </a:r>
            <a:r>
              <a:rPr lang="en-GB" sz="900" dirty="0" smtClean="0">
                <a:solidFill>
                  <a:schemeClr val="tx1"/>
                </a:solidFill>
                <a:latin typeface="Tuffy" panose="020B0603060100000000" pitchFamily="34" charset="0"/>
                <a:ea typeface="Tuffy" panose="020B0603060100000000" pitchFamily="34" charset="0"/>
                <a:hlinkClick r:id="rId2"/>
              </a:rPr>
              <a:t>Mercury</a:t>
            </a:r>
            <a:r>
              <a:rPr lang="en-GB" sz="900" dirty="0" smtClean="0">
                <a:solidFill>
                  <a:schemeClr val="tx1"/>
                </a:solidFill>
                <a:latin typeface="Tuffy" panose="020B0603060100000000" pitchFamily="34" charset="0"/>
                <a:ea typeface="Tuffy" panose="020B0603060100000000" pitchFamily="34" charset="0"/>
              </a:rPr>
              <a:t>” by </a:t>
            </a:r>
            <a:r>
              <a:rPr lang="en-GB" sz="900" dirty="0">
                <a:solidFill>
                  <a:schemeClr val="tx1"/>
                </a:solidFill>
                <a:latin typeface="Tuffy" panose="020B0603060100000000" pitchFamily="34" charset="0"/>
                <a:ea typeface="Tuffy" panose="020B0603060100000000" pitchFamily="34" charset="0"/>
                <a:hlinkClick r:id="rId3"/>
              </a:rPr>
              <a:t>NASA Goddard Space Flight </a:t>
            </a:r>
            <a:r>
              <a:rPr lang="en-GB" sz="900" dirty="0" err="1" smtClean="0">
                <a:solidFill>
                  <a:schemeClr val="tx1"/>
                </a:solidFill>
                <a:latin typeface="Tuffy" panose="020B0603060100000000" pitchFamily="34" charset="0"/>
                <a:ea typeface="Tuffy" panose="020B0603060100000000" pitchFamily="34" charset="0"/>
                <a:hlinkClick r:id="rId3"/>
              </a:rPr>
              <a:t>Center</a:t>
            </a:r>
            <a:r>
              <a:rPr lang="en-GB" sz="900" dirty="0" smtClean="0">
                <a:solidFill>
                  <a:schemeClr val="tx1"/>
                </a:solidFill>
                <a:latin typeface="Tuffy" panose="020B0603060100000000" pitchFamily="34" charset="0"/>
                <a:ea typeface="Tuffy" panose="020B0603060100000000" pitchFamily="34" charset="0"/>
                <a:hlinkClick r:id="rId3"/>
              </a:rPr>
              <a:t> </a:t>
            </a:r>
            <a:r>
              <a:rPr lang="en-GB" sz="900" dirty="0" smtClean="0">
                <a:solidFill>
                  <a:schemeClr val="tx1"/>
                </a:solidFill>
                <a:latin typeface="Tuffy" panose="020B0603060100000000" pitchFamily="34" charset="0"/>
                <a:ea typeface="Tuffy" panose="020B0603060100000000" pitchFamily="34" charset="0"/>
              </a:rPr>
              <a:t>is licensed under </a:t>
            </a:r>
            <a:r>
              <a:rPr lang="en-GB" sz="900" dirty="0" smtClean="0">
                <a:solidFill>
                  <a:schemeClr val="tx1"/>
                </a:solidFill>
                <a:latin typeface="Tuffy" panose="020B0603060100000000" pitchFamily="34" charset="0"/>
                <a:ea typeface="Tuffy" panose="020B0603060100000000" pitchFamily="34" charset="0"/>
                <a:hlinkClick r:id="rId4"/>
              </a:rPr>
              <a:t>CC BY 2.0</a:t>
            </a:r>
            <a:endParaRPr lang="en-GB" sz="900" dirty="0">
              <a:solidFill>
                <a:schemeClr val="tx1"/>
              </a:solidFill>
              <a:latin typeface="Tuffy" panose="020B0603060100000000" pitchFamily="34" charset="0"/>
              <a:ea typeface="Tuffy" panose="020B0603060100000000" pitchFamily="34" charset="0"/>
            </a:endParaRPr>
          </a:p>
          <a:p>
            <a:endParaRPr lang="en-GB" sz="1600" dirty="0">
              <a:solidFill>
                <a:schemeClr val="tx1"/>
              </a:solidFill>
            </a:endParaRPr>
          </a:p>
          <a:p>
            <a:endParaRPr lang="en-GB" sz="1600" dirty="0">
              <a:solidFill>
                <a:schemeClr val="tx1"/>
              </a:solidFill>
            </a:endParaRPr>
          </a:p>
          <a:p>
            <a:endParaRPr lang="en-GB" sz="1600" dirty="0"/>
          </a:p>
        </p:txBody>
      </p:sp>
      <p:pic>
        <p:nvPicPr>
          <p:cNvPr id="8" name="Picture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3100" y="1473201"/>
            <a:ext cx="5524500" cy="3107531"/>
          </a:xfrm>
          <a:prstGeom prst="rect">
            <a:avLst/>
          </a:prstGeom>
        </p:spPr>
      </p:pic>
    </p:spTree>
    <p:extLst>
      <p:ext uri="{BB962C8B-B14F-4D97-AF65-F5344CB8AC3E}">
        <p14:creationId xmlns:p14="http://schemas.microsoft.com/office/powerpoint/2010/main" val="26200028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Photographs </a:t>
            </a:r>
            <a:r>
              <a:rPr lang="en-GB" smtClean="0"/>
              <a:t>of Mercury</a:t>
            </a:r>
            <a:endParaRPr lang="en-GB"/>
          </a:p>
        </p:txBody>
      </p:sp>
      <p:sp>
        <p:nvSpPr>
          <p:cNvPr id="4" name="Rounded Rectangle 3"/>
          <p:cNvSpPr/>
          <p:nvPr/>
        </p:nvSpPr>
        <p:spPr>
          <a:xfrm>
            <a:off x="623885" y="4857750"/>
            <a:ext cx="7886700" cy="10763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A </a:t>
            </a:r>
            <a:r>
              <a:rPr lang="en-GB" sz="1600" dirty="0" smtClean="0">
                <a:solidFill>
                  <a:schemeClr val="tx1"/>
                </a:solidFill>
              </a:rPr>
              <a:t>close-up </a:t>
            </a:r>
            <a:r>
              <a:rPr lang="en-GB" sz="1600" dirty="0">
                <a:solidFill>
                  <a:schemeClr val="tx1"/>
                </a:solidFill>
              </a:rPr>
              <a:t>photograph of Mercury’s surface, showing lots of craters up close in detail. This image was taken by the MESSENGER probe in 2008.</a:t>
            </a:r>
          </a:p>
          <a:p>
            <a:endParaRPr lang="en-GB" sz="1600" dirty="0">
              <a:solidFill>
                <a:schemeClr val="tx1"/>
              </a:solidFill>
            </a:endParaRPr>
          </a:p>
          <a:p>
            <a:endParaRPr lang="en-GB" sz="1600" dirty="0"/>
          </a:p>
        </p:txBody>
      </p:sp>
      <p:sp>
        <p:nvSpPr>
          <p:cNvPr id="7" name="Rounded Rectangle 6"/>
          <p:cNvSpPr/>
          <p:nvPr/>
        </p:nvSpPr>
        <p:spPr>
          <a:xfrm>
            <a:off x="2247900" y="6028532"/>
            <a:ext cx="7886700" cy="5229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900" dirty="0" smtClean="0">
                <a:solidFill>
                  <a:schemeClr val="tx1"/>
                </a:solidFill>
                <a:latin typeface="Tuffy" panose="020B0603060100000000" pitchFamily="34" charset="0"/>
                <a:ea typeface="Tuffy" panose="020B0603060100000000" pitchFamily="34" charset="0"/>
              </a:rPr>
              <a:t>“</a:t>
            </a:r>
            <a:r>
              <a:rPr lang="en-GB" sz="900" dirty="0" smtClean="0">
                <a:solidFill>
                  <a:schemeClr val="tx1"/>
                </a:solidFill>
                <a:latin typeface="Tuffy" panose="020B0603060100000000" pitchFamily="34" charset="0"/>
                <a:ea typeface="Tuffy" panose="020B0603060100000000" pitchFamily="34" charset="0"/>
                <a:hlinkClick r:id="rId2"/>
              </a:rPr>
              <a:t>Hi, Hokusai!</a:t>
            </a:r>
            <a:r>
              <a:rPr lang="en-GB" sz="900" dirty="0" smtClean="0">
                <a:solidFill>
                  <a:schemeClr val="tx1"/>
                </a:solidFill>
                <a:latin typeface="Tuffy" panose="020B0603060100000000" pitchFamily="34" charset="0"/>
                <a:ea typeface="Tuffy" panose="020B0603060100000000" pitchFamily="34" charset="0"/>
              </a:rPr>
              <a:t>” by </a:t>
            </a:r>
            <a:r>
              <a:rPr lang="en-GB" sz="900" dirty="0">
                <a:solidFill>
                  <a:schemeClr val="tx1"/>
                </a:solidFill>
                <a:latin typeface="Tuffy" panose="020B0603060100000000" pitchFamily="34" charset="0"/>
                <a:ea typeface="Tuffy" panose="020B0603060100000000" pitchFamily="34" charset="0"/>
                <a:hlinkClick r:id="rId3"/>
              </a:rPr>
              <a:t>NASA Goddard Space Flight </a:t>
            </a:r>
            <a:r>
              <a:rPr lang="en-GB" sz="900" dirty="0" err="1" smtClean="0">
                <a:solidFill>
                  <a:schemeClr val="tx1"/>
                </a:solidFill>
                <a:latin typeface="Tuffy" panose="020B0603060100000000" pitchFamily="34" charset="0"/>
                <a:ea typeface="Tuffy" panose="020B0603060100000000" pitchFamily="34" charset="0"/>
                <a:hlinkClick r:id="rId3"/>
              </a:rPr>
              <a:t>Center</a:t>
            </a:r>
            <a:r>
              <a:rPr lang="en-GB" sz="900" dirty="0" smtClean="0">
                <a:solidFill>
                  <a:schemeClr val="tx1"/>
                </a:solidFill>
                <a:latin typeface="Tuffy" panose="020B0603060100000000" pitchFamily="34" charset="0"/>
                <a:ea typeface="Tuffy" panose="020B0603060100000000" pitchFamily="34" charset="0"/>
                <a:hlinkClick r:id="rId3"/>
              </a:rPr>
              <a:t> </a:t>
            </a:r>
            <a:r>
              <a:rPr lang="en-GB" sz="900" dirty="0" smtClean="0">
                <a:solidFill>
                  <a:schemeClr val="tx1"/>
                </a:solidFill>
                <a:latin typeface="Tuffy" panose="020B0603060100000000" pitchFamily="34" charset="0"/>
                <a:ea typeface="Tuffy" panose="020B0603060100000000" pitchFamily="34" charset="0"/>
              </a:rPr>
              <a:t>is licensed under </a:t>
            </a:r>
            <a:r>
              <a:rPr lang="en-GB" sz="900" dirty="0" smtClean="0">
                <a:solidFill>
                  <a:schemeClr val="tx1"/>
                </a:solidFill>
                <a:latin typeface="Tuffy" panose="020B0603060100000000" pitchFamily="34" charset="0"/>
                <a:ea typeface="Tuffy" panose="020B0603060100000000" pitchFamily="34" charset="0"/>
                <a:hlinkClick r:id="rId4"/>
              </a:rPr>
              <a:t>CC BY 2.0</a:t>
            </a:r>
            <a:endParaRPr lang="en-GB" sz="900" dirty="0">
              <a:solidFill>
                <a:schemeClr val="tx1"/>
              </a:solidFill>
              <a:latin typeface="Tuffy" panose="020B0603060100000000" pitchFamily="34" charset="0"/>
              <a:ea typeface="Tuffy" panose="020B0603060100000000" pitchFamily="34" charset="0"/>
            </a:endParaRPr>
          </a:p>
          <a:p>
            <a:endParaRPr lang="en-GB" sz="1600" dirty="0">
              <a:solidFill>
                <a:schemeClr val="tx1"/>
              </a:solidFill>
            </a:endParaRPr>
          </a:p>
          <a:p>
            <a:endParaRPr lang="en-GB" sz="1600" dirty="0">
              <a:solidFill>
                <a:schemeClr val="tx1"/>
              </a:solidFill>
            </a:endParaRPr>
          </a:p>
          <a:p>
            <a:endParaRPr lang="en-GB" sz="1600" dirty="0"/>
          </a:p>
        </p:txBody>
      </p:sp>
      <p:pic>
        <p:nvPicPr>
          <p:cNvPr id="3" name="Picture 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870724" y="1393095"/>
            <a:ext cx="3383415" cy="3370198"/>
          </a:xfrm>
          <a:prstGeom prst="rect">
            <a:avLst/>
          </a:prstGeom>
        </p:spPr>
      </p:pic>
    </p:spTree>
    <p:extLst>
      <p:ext uri="{BB962C8B-B14F-4D97-AF65-F5344CB8AC3E}">
        <p14:creationId xmlns:p14="http://schemas.microsoft.com/office/powerpoint/2010/main" val="38937053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Photographs </a:t>
            </a:r>
            <a:r>
              <a:rPr lang="en-GB" smtClean="0"/>
              <a:t>of Mercury</a:t>
            </a:r>
            <a:endParaRPr lang="en-GB"/>
          </a:p>
        </p:txBody>
      </p:sp>
      <p:sp>
        <p:nvSpPr>
          <p:cNvPr id="4" name="Rounded Rectangle 3"/>
          <p:cNvSpPr/>
          <p:nvPr/>
        </p:nvSpPr>
        <p:spPr>
          <a:xfrm>
            <a:off x="623885" y="4857750"/>
            <a:ext cx="7886700" cy="10763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This image of Mercury captured by the MESSENGER spacecraft in 2008 shows ‘Cloris </a:t>
            </a:r>
            <a:r>
              <a:rPr lang="en-GB" sz="1600" dirty="0" err="1">
                <a:solidFill>
                  <a:schemeClr val="tx1"/>
                </a:solidFill>
              </a:rPr>
              <a:t>Planitia</a:t>
            </a:r>
            <a:r>
              <a:rPr lang="en-GB" sz="1600" dirty="0">
                <a:solidFill>
                  <a:schemeClr val="tx1"/>
                </a:solidFill>
              </a:rPr>
              <a:t>’, a huge impact site. This is the large orange area in the picture.</a:t>
            </a:r>
          </a:p>
          <a:p>
            <a:endParaRPr lang="en-GB" sz="1600" dirty="0">
              <a:solidFill>
                <a:schemeClr val="tx1"/>
              </a:solidFill>
            </a:endParaRPr>
          </a:p>
          <a:p>
            <a:endParaRPr lang="en-GB" sz="1600" dirty="0"/>
          </a:p>
        </p:txBody>
      </p:sp>
      <p:sp>
        <p:nvSpPr>
          <p:cNvPr id="7" name="Rounded Rectangle 6"/>
          <p:cNvSpPr/>
          <p:nvPr/>
        </p:nvSpPr>
        <p:spPr>
          <a:xfrm>
            <a:off x="2247900" y="6028532"/>
            <a:ext cx="7886700" cy="5229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900" dirty="0" smtClean="0">
                <a:solidFill>
                  <a:schemeClr val="tx1"/>
                </a:solidFill>
                <a:latin typeface="Tuffy" panose="020B0603060100000000" pitchFamily="34" charset="0"/>
                <a:ea typeface="Tuffy" panose="020B0603060100000000" pitchFamily="34" charset="0"/>
              </a:rPr>
              <a:t>“</a:t>
            </a:r>
            <a:r>
              <a:rPr lang="en-GB" sz="900" dirty="0">
                <a:solidFill>
                  <a:schemeClr val="tx1"/>
                </a:solidFill>
                <a:latin typeface="Tuffy" panose="020B0603060100000000" pitchFamily="34" charset="0"/>
                <a:ea typeface="Tuffy" panose="020B0603060100000000" pitchFamily="34" charset="0"/>
                <a:hlinkClick r:id="rId2"/>
              </a:rPr>
              <a:t>It's All About That Basin</a:t>
            </a:r>
            <a:r>
              <a:rPr lang="en-GB" sz="900" dirty="0" smtClean="0">
                <a:solidFill>
                  <a:schemeClr val="tx1"/>
                </a:solidFill>
                <a:latin typeface="Tuffy" panose="020B0603060100000000" pitchFamily="34" charset="0"/>
                <a:ea typeface="Tuffy" panose="020B0603060100000000" pitchFamily="34" charset="0"/>
              </a:rPr>
              <a:t>” by </a:t>
            </a:r>
            <a:r>
              <a:rPr lang="en-GB" sz="900" dirty="0">
                <a:solidFill>
                  <a:schemeClr val="tx1"/>
                </a:solidFill>
                <a:latin typeface="Tuffy" panose="020B0603060100000000" pitchFamily="34" charset="0"/>
                <a:ea typeface="Tuffy" panose="020B0603060100000000" pitchFamily="34" charset="0"/>
                <a:hlinkClick r:id="rId3"/>
              </a:rPr>
              <a:t>NASA Goddard Space Flight </a:t>
            </a:r>
            <a:r>
              <a:rPr lang="en-GB" sz="900" dirty="0" err="1" smtClean="0">
                <a:solidFill>
                  <a:schemeClr val="tx1"/>
                </a:solidFill>
                <a:latin typeface="Tuffy" panose="020B0603060100000000" pitchFamily="34" charset="0"/>
                <a:ea typeface="Tuffy" panose="020B0603060100000000" pitchFamily="34" charset="0"/>
                <a:hlinkClick r:id="rId3"/>
              </a:rPr>
              <a:t>Center</a:t>
            </a:r>
            <a:r>
              <a:rPr lang="en-GB" sz="900" dirty="0" smtClean="0">
                <a:solidFill>
                  <a:schemeClr val="tx1"/>
                </a:solidFill>
                <a:latin typeface="Tuffy" panose="020B0603060100000000" pitchFamily="34" charset="0"/>
                <a:ea typeface="Tuffy" panose="020B0603060100000000" pitchFamily="34" charset="0"/>
                <a:hlinkClick r:id="rId3"/>
              </a:rPr>
              <a:t> </a:t>
            </a:r>
            <a:r>
              <a:rPr lang="en-GB" sz="900" dirty="0" smtClean="0">
                <a:solidFill>
                  <a:schemeClr val="tx1"/>
                </a:solidFill>
                <a:latin typeface="Tuffy" panose="020B0603060100000000" pitchFamily="34" charset="0"/>
                <a:ea typeface="Tuffy" panose="020B0603060100000000" pitchFamily="34" charset="0"/>
              </a:rPr>
              <a:t>is licensed under </a:t>
            </a:r>
            <a:r>
              <a:rPr lang="en-GB" sz="900" dirty="0" smtClean="0">
                <a:solidFill>
                  <a:schemeClr val="tx1"/>
                </a:solidFill>
                <a:latin typeface="Tuffy" panose="020B0603060100000000" pitchFamily="34" charset="0"/>
                <a:ea typeface="Tuffy" panose="020B0603060100000000" pitchFamily="34" charset="0"/>
                <a:hlinkClick r:id="rId4"/>
              </a:rPr>
              <a:t>CC BY 2.0</a:t>
            </a:r>
            <a:endParaRPr lang="en-GB" sz="900" dirty="0">
              <a:solidFill>
                <a:schemeClr val="tx1"/>
              </a:solidFill>
              <a:latin typeface="Tuffy" panose="020B0603060100000000" pitchFamily="34" charset="0"/>
              <a:ea typeface="Tuffy" panose="020B0603060100000000" pitchFamily="34" charset="0"/>
            </a:endParaRPr>
          </a:p>
          <a:p>
            <a:endParaRPr lang="en-GB" sz="1600" dirty="0">
              <a:solidFill>
                <a:schemeClr val="tx1"/>
              </a:solidFill>
            </a:endParaRPr>
          </a:p>
          <a:p>
            <a:endParaRPr lang="en-GB" sz="1600" dirty="0">
              <a:solidFill>
                <a:schemeClr val="tx1"/>
              </a:solidFill>
            </a:endParaRPr>
          </a:p>
          <a:p>
            <a:endParaRPr lang="en-GB" sz="1600" dirty="0"/>
          </a:p>
        </p:txBody>
      </p:sp>
      <p:pic>
        <p:nvPicPr>
          <p:cNvPr id="5" name="Picture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876599" y="1534192"/>
            <a:ext cx="3381271" cy="3323558"/>
          </a:xfrm>
          <a:prstGeom prst="rect">
            <a:avLst/>
          </a:prstGeom>
        </p:spPr>
      </p:pic>
    </p:spTree>
    <p:extLst>
      <p:ext uri="{BB962C8B-B14F-4D97-AF65-F5344CB8AC3E}">
        <p14:creationId xmlns:p14="http://schemas.microsoft.com/office/powerpoint/2010/main" val="31098296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Photographs </a:t>
            </a:r>
            <a:r>
              <a:rPr lang="en-GB" smtClean="0"/>
              <a:t>of Mercury</a:t>
            </a:r>
            <a:endParaRPr lang="en-GB"/>
          </a:p>
        </p:txBody>
      </p:sp>
      <p:sp>
        <p:nvSpPr>
          <p:cNvPr id="4" name="Rounded Rectangle 3"/>
          <p:cNvSpPr/>
          <p:nvPr/>
        </p:nvSpPr>
        <p:spPr>
          <a:xfrm>
            <a:off x="623885" y="4857750"/>
            <a:ext cx="7886700" cy="10763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This photograph shows some of Mercury’s craters close up in detail. This image was taken by the MESSENGER probe in 2008.</a:t>
            </a:r>
          </a:p>
          <a:p>
            <a:endParaRPr lang="en-GB" sz="1600" dirty="0">
              <a:solidFill>
                <a:schemeClr val="tx1"/>
              </a:solidFill>
            </a:endParaRPr>
          </a:p>
          <a:p>
            <a:endParaRPr lang="en-GB" sz="1600" dirty="0"/>
          </a:p>
        </p:txBody>
      </p:sp>
      <p:sp>
        <p:nvSpPr>
          <p:cNvPr id="7" name="Rounded Rectangle 6"/>
          <p:cNvSpPr/>
          <p:nvPr/>
        </p:nvSpPr>
        <p:spPr>
          <a:xfrm>
            <a:off x="2247900" y="6028532"/>
            <a:ext cx="7886700" cy="5229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900" dirty="0" smtClean="0">
                <a:solidFill>
                  <a:schemeClr val="tx1"/>
                </a:solidFill>
                <a:latin typeface="Tuffy" panose="020B0603060100000000" pitchFamily="34" charset="0"/>
                <a:ea typeface="Tuffy" panose="020B0603060100000000" pitchFamily="34" charset="0"/>
              </a:rPr>
              <a:t>“</a:t>
            </a:r>
            <a:r>
              <a:rPr lang="en-GB" sz="900" dirty="0">
                <a:solidFill>
                  <a:schemeClr val="tx1"/>
                </a:solidFill>
                <a:latin typeface="Tuffy" panose="020B0603060100000000" pitchFamily="34" charset="0"/>
                <a:ea typeface="Tuffy" panose="020B0603060100000000" pitchFamily="34" charset="0"/>
                <a:hlinkClick r:id="rId2"/>
              </a:rPr>
              <a:t>Bek and Lermontov</a:t>
            </a:r>
            <a:r>
              <a:rPr lang="en-GB" sz="900" dirty="0" smtClean="0">
                <a:solidFill>
                  <a:schemeClr val="tx1"/>
                </a:solidFill>
                <a:latin typeface="Tuffy" panose="020B0603060100000000" pitchFamily="34" charset="0"/>
                <a:ea typeface="Tuffy" panose="020B0603060100000000" pitchFamily="34" charset="0"/>
              </a:rPr>
              <a:t>” by </a:t>
            </a:r>
            <a:r>
              <a:rPr lang="en-GB" sz="900" dirty="0">
                <a:solidFill>
                  <a:schemeClr val="tx1"/>
                </a:solidFill>
                <a:latin typeface="Tuffy" panose="020B0603060100000000" pitchFamily="34" charset="0"/>
                <a:ea typeface="Tuffy" panose="020B0603060100000000" pitchFamily="34" charset="0"/>
                <a:hlinkClick r:id="rId3"/>
              </a:rPr>
              <a:t>NASA Goddard Space Flight </a:t>
            </a:r>
            <a:r>
              <a:rPr lang="en-GB" sz="900" dirty="0" err="1" smtClean="0">
                <a:solidFill>
                  <a:schemeClr val="tx1"/>
                </a:solidFill>
                <a:latin typeface="Tuffy" panose="020B0603060100000000" pitchFamily="34" charset="0"/>
                <a:ea typeface="Tuffy" panose="020B0603060100000000" pitchFamily="34" charset="0"/>
                <a:hlinkClick r:id="rId3"/>
              </a:rPr>
              <a:t>Center</a:t>
            </a:r>
            <a:r>
              <a:rPr lang="en-GB" sz="900" dirty="0" smtClean="0">
                <a:solidFill>
                  <a:schemeClr val="tx1"/>
                </a:solidFill>
                <a:latin typeface="Tuffy" panose="020B0603060100000000" pitchFamily="34" charset="0"/>
                <a:ea typeface="Tuffy" panose="020B0603060100000000" pitchFamily="34" charset="0"/>
                <a:hlinkClick r:id="rId3"/>
              </a:rPr>
              <a:t> </a:t>
            </a:r>
            <a:r>
              <a:rPr lang="en-GB" sz="900" dirty="0" smtClean="0">
                <a:solidFill>
                  <a:schemeClr val="tx1"/>
                </a:solidFill>
                <a:latin typeface="Tuffy" panose="020B0603060100000000" pitchFamily="34" charset="0"/>
                <a:ea typeface="Tuffy" panose="020B0603060100000000" pitchFamily="34" charset="0"/>
              </a:rPr>
              <a:t>is licensed under </a:t>
            </a:r>
            <a:r>
              <a:rPr lang="en-GB" sz="900" dirty="0" smtClean="0">
                <a:solidFill>
                  <a:schemeClr val="tx1"/>
                </a:solidFill>
                <a:latin typeface="Tuffy" panose="020B0603060100000000" pitchFamily="34" charset="0"/>
                <a:ea typeface="Tuffy" panose="020B0603060100000000" pitchFamily="34" charset="0"/>
                <a:hlinkClick r:id="rId4"/>
              </a:rPr>
              <a:t>CC BY 2.0</a:t>
            </a:r>
            <a:endParaRPr lang="en-GB" sz="900" dirty="0">
              <a:solidFill>
                <a:schemeClr val="tx1"/>
              </a:solidFill>
              <a:latin typeface="Tuffy" panose="020B0603060100000000" pitchFamily="34" charset="0"/>
              <a:ea typeface="Tuffy" panose="020B0603060100000000" pitchFamily="34" charset="0"/>
            </a:endParaRPr>
          </a:p>
          <a:p>
            <a:endParaRPr lang="en-GB" sz="1600" dirty="0">
              <a:solidFill>
                <a:schemeClr val="tx1"/>
              </a:solidFill>
            </a:endParaRPr>
          </a:p>
          <a:p>
            <a:endParaRPr lang="en-GB" sz="1600" dirty="0">
              <a:solidFill>
                <a:schemeClr val="tx1"/>
              </a:solidFill>
            </a:endParaRPr>
          </a:p>
          <a:p>
            <a:endParaRPr lang="en-GB" sz="1600" dirty="0"/>
          </a:p>
        </p:txBody>
      </p:sp>
      <p:pic>
        <p:nvPicPr>
          <p:cNvPr id="3" name="Picture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841865" y="1401807"/>
            <a:ext cx="3450739" cy="3477910"/>
          </a:xfrm>
          <a:prstGeom prst="rect">
            <a:avLst/>
          </a:prstGeom>
        </p:spPr>
      </p:pic>
    </p:spTree>
    <p:extLst>
      <p:ext uri="{BB962C8B-B14F-4D97-AF65-F5344CB8AC3E}">
        <p14:creationId xmlns:p14="http://schemas.microsoft.com/office/powerpoint/2010/main" val="29088861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Photographs </a:t>
            </a:r>
            <a:r>
              <a:rPr lang="en-GB" smtClean="0"/>
              <a:t>of Mercury</a:t>
            </a:r>
            <a:endParaRPr lang="en-GB"/>
          </a:p>
        </p:txBody>
      </p:sp>
      <p:sp>
        <p:nvSpPr>
          <p:cNvPr id="4" name="Rounded Rectangle 3"/>
          <p:cNvSpPr/>
          <p:nvPr/>
        </p:nvSpPr>
        <p:spPr>
          <a:xfrm>
            <a:off x="623885" y="4857750"/>
            <a:ext cx="7886700" cy="10763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A detailed photograph of Mercury taken by the MESSENGER probe in 2011.</a:t>
            </a:r>
          </a:p>
          <a:p>
            <a:endParaRPr lang="en-GB" sz="1600" dirty="0">
              <a:solidFill>
                <a:schemeClr val="tx1"/>
              </a:solidFill>
            </a:endParaRPr>
          </a:p>
          <a:p>
            <a:endParaRPr lang="en-GB" sz="1600" dirty="0"/>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873329" y="1413905"/>
            <a:ext cx="3387811" cy="3387811"/>
          </a:xfrm>
          <a:prstGeom prst="rect">
            <a:avLst/>
          </a:prstGeom>
        </p:spPr>
      </p:pic>
    </p:spTree>
    <p:extLst>
      <p:ext uri="{BB962C8B-B14F-4D97-AF65-F5344CB8AC3E}">
        <p14:creationId xmlns:p14="http://schemas.microsoft.com/office/powerpoint/2010/main" val="28859963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Photographs </a:t>
            </a:r>
            <a:r>
              <a:rPr lang="en-GB" smtClean="0"/>
              <a:t>of Mercury</a:t>
            </a:r>
            <a:endParaRPr lang="en-GB"/>
          </a:p>
        </p:txBody>
      </p:sp>
      <p:sp>
        <p:nvSpPr>
          <p:cNvPr id="4" name="Rounded Rectangle 3"/>
          <p:cNvSpPr/>
          <p:nvPr/>
        </p:nvSpPr>
        <p:spPr>
          <a:xfrm>
            <a:off x="623885" y="4107127"/>
            <a:ext cx="7886700" cy="10763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This photograph shows Mercury passing in front of the Sun. This is known as the ‘Transit of Mercury’.</a:t>
            </a:r>
          </a:p>
          <a:p>
            <a:endParaRPr lang="en-GB" sz="1600" dirty="0">
              <a:solidFill>
                <a:schemeClr val="tx1"/>
              </a:solidFill>
            </a:endParaRPr>
          </a:p>
          <a:p>
            <a:r>
              <a:rPr lang="en-GB" sz="1600" dirty="0">
                <a:solidFill>
                  <a:schemeClr val="tx1"/>
                </a:solidFill>
              </a:rPr>
              <a:t>Seeing Mercury travel across the Sun from Earth only happens 13 times every 100 years! </a:t>
            </a:r>
          </a:p>
          <a:p>
            <a:endParaRPr lang="en-GB" sz="1600" dirty="0">
              <a:solidFill>
                <a:schemeClr val="tx1"/>
              </a:solidFill>
            </a:endParaRPr>
          </a:p>
          <a:p>
            <a:r>
              <a:rPr lang="en-GB" sz="1600" dirty="0">
                <a:solidFill>
                  <a:schemeClr val="tx1"/>
                </a:solidFill>
              </a:rPr>
              <a:t>The next time this is due to happen is the 11</a:t>
            </a:r>
            <a:r>
              <a:rPr lang="en-GB" sz="1600" baseline="30000" dirty="0">
                <a:solidFill>
                  <a:schemeClr val="tx1"/>
                </a:solidFill>
              </a:rPr>
              <a:t>th</a:t>
            </a:r>
            <a:r>
              <a:rPr lang="en-GB" sz="1600" dirty="0">
                <a:solidFill>
                  <a:schemeClr val="tx1"/>
                </a:solidFill>
              </a:rPr>
              <a:t> November 2019.</a:t>
            </a:r>
          </a:p>
          <a:p>
            <a:endParaRPr lang="en-GB" sz="1600" dirty="0">
              <a:solidFill>
                <a:schemeClr val="tx1"/>
              </a:solidFill>
            </a:endParaRPr>
          </a:p>
          <a:p>
            <a:endParaRPr lang="en-GB" sz="1600" dirty="0">
              <a:solidFill>
                <a:schemeClr val="tx1"/>
              </a:solidFill>
            </a:endParaRPr>
          </a:p>
        </p:txBody>
      </p:sp>
      <p:sp>
        <p:nvSpPr>
          <p:cNvPr id="7" name="Rounded Rectangle 6"/>
          <p:cNvSpPr/>
          <p:nvPr/>
        </p:nvSpPr>
        <p:spPr>
          <a:xfrm>
            <a:off x="628650" y="5946154"/>
            <a:ext cx="7886700" cy="5229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algn="ctr"/>
            <a:r>
              <a:rPr lang="en-GB" sz="900" dirty="0" smtClean="0">
                <a:solidFill>
                  <a:schemeClr val="tx1"/>
                </a:solidFill>
                <a:latin typeface="Tuffy" panose="020B0603060100000000" pitchFamily="34" charset="0"/>
                <a:ea typeface="Tuffy" panose="020B0603060100000000" pitchFamily="34" charset="0"/>
              </a:rPr>
              <a:t>“</a:t>
            </a:r>
            <a:r>
              <a:rPr lang="en-GB" sz="900" dirty="0" smtClean="0">
                <a:solidFill>
                  <a:schemeClr val="tx1"/>
                </a:solidFill>
                <a:latin typeface="Tuffy" panose="020B0603060100000000" pitchFamily="34" charset="0"/>
                <a:ea typeface="Tuffy" panose="020B0603060100000000" pitchFamily="34" charset="0"/>
                <a:hlinkClick r:id="rId2"/>
              </a:rPr>
              <a:t>A </a:t>
            </a:r>
            <a:r>
              <a:rPr lang="en-GB" sz="900" dirty="0">
                <a:solidFill>
                  <a:schemeClr val="tx1"/>
                </a:solidFill>
                <a:latin typeface="Tuffy" panose="020B0603060100000000" pitchFamily="34" charset="0"/>
                <a:ea typeface="Tuffy" panose="020B0603060100000000" pitchFamily="34" charset="0"/>
                <a:hlinkClick r:id="rId2"/>
              </a:rPr>
              <a:t>Rare Transit of Mercury - Mercury on </a:t>
            </a:r>
            <a:r>
              <a:rPr lang="en-GB" sz="900" dirty="0" smtClean="0">
                <a:solidFill>
                  <a:schemeClr val="tx1"/>
                </a:solidFill>
                <a:latin typeface="Tuffy" panose="020B0603060100000000" pitchFamily="34" charset="0"/>
                <a:ea typeface="Tuffy" panose="020B0603060100000000" pitchFamily="34" charset="0"/>
                <a:hlinkClick r:id="rId2"/>
              </a:rPr>
              <a:t>Sun</a:t>
            </a:r>
            <a:r>
              <a:rPr lang="en-GB" sz="900" dirty="0" smtClean="0">
                <a:solidFill>
                  <a:schemeClr val="tx1"/>
                </a:solidFill>
                <a:latin typeface="Tuffy" panose="020B0603060100000000" pitchFamily="34" charset="0"/>
                <a:ea typeface="Tuffy" panose="020B0603060100000000" pitchFamily="34" charset="0"/>
              </a:rPr>
              <a:t>” by </a:t>
            </a:r>
            <a:r>
              <a:rPr lang="en-GB" sz="900" dirty="0" smtClean="0">
                <a:solidFill>
                  <a:schemeClr val="tx1"/>
                </a:solidFill>
                <a:latin typeface="Tuffy" panose="020B0603060100000000" pitchFamily="34" charset="0"/>
                <a:ea typeface="Tuffy" panose="020B0603060100000000" pitchFamily="34" charset="0"/>
                <a:hlinkClick r:id="rId3"/>
              </a:rPr>
              <a:t>Ed</a:t>
            </a:r>
            <a:r>
              <a:rPr lang="en-GB" sz="900" dirty="0" smtClean="0">
                <a:solidFill>
                  <a:schemeClr val="tx1"/>
                </a:solidFill>
                <a:latin typeface="Tuffy" panose="020B0603060100000000" pitchFamily="34" charset="0"/>
                <a:ea typeface="Tuffy" panose="020B0603060100000000" pitchFamily="34" charset="0"/>
              </a:rPr>
              <a:t> is licensed under </a:t>
            </a:r>
            <a:r>
              <a:rPr lang="en-GB" sz="900" dirty="0" smtClean="0">
                <a:solidFill>
                  <a:schemeClr val="tx1"/>
                </a:solidFill>
                <a:latin typeface="Tuffy" panose="020B0603060100000000" pitchFamily="34" charset="0"/>
                <a:ea typeface="Tuffy" panose="020B0603060100000000" pitchFamily="34" charset="0"/>
                <a:hlinkClick r:id="rId4"/>
              </a:rPr>
              <a:t>CC BY 2.0</a:t>
            </a:r>
            <a:endParaRPr lang="en-GB" sz="900" dirty="0">
              <a:solidFill>
                <a:schemeClr val="tx1"/>
              </a:solidFill>
              <a:latin typeface="Tuffy" panose="020B0603060100000000" pitchFamily="34" charset="0"/>
              <a:ea typeface="Tuffy" panose="020B0603060100000000" pitchFamily="34" charset="0"/>
            </a:endParaRPr>
          </a:p>
          <a:p>
            <a:endParaRPr lang="en-GB" sz="1600" dirty="0">
              <a:solidFill>
                <a:schemeClr val="tx1"/>
              </a:solidFill>
            </a:endParaRPr>
          </a:p>
          <a:p>
            <a:endParaRPr lang="en-GB" sz="1600" dirty="0">
              <a:solidFill>
                <a:schemeClr val="tx1"/>
              </a:solidFill>
            </a:endParaRPr>
          </a:p>
          <a:p>
            <a:endParaRPr lang="en-GB" sz="1600" dirty="0"/>
          </a:p>
        </p:txBody>
      </p:sp>
      <p:pic>
        <p:nvPicPr>
          <p:cNvPr id="6" name="Picture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178363" y="1382585"/>
            <a:ext cx="2769987" cy="2724542"/>
          </a:xfrm>
          <a:prstGeom prst="rect">
            <a:avLst/>
          </a:prstGeom>
        </p:spPr>
      </p:pic>
    </p:spTree>
    <p:extLst>
      <p:ext uri="{BB962C8B-B14F-4D97-AF65-F5344CB8AC3E}">
        <p14:creationId xmlns:p14="http://schemas.microsoft.com/office/powerpoint/2010/main" val="38732417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9591" y="647882"/>
            <a:ext cx="5078634" cy="923330"/>
          </a:xfrm>
          <a:prstGeom prst="rect">
            <a:avLst/>
          </a:prstGeom>
          <a:noFill/>
        </p:spPr>
        <p:txBody>
          <a:bodyPr wrap="none" lIns="91440" tIns="45720" rIns="91440" bIns="45720">
            <a:spAutoFit/>
          </a:bodyPr>
          <a:lstStyle/>
          <a:p>
            <a:pPr algn="ctr"/>
            <a:r>
              <a:rPr lang="en-US" sz="5400" b="0" cap="none" spc="0" dirty="0" smtClean="0">
                <a:ln w="0"/>
                <a:solidFill>
                  <a:schemeClr val="bg1"/>
                </a:solidFill>
                <a:effectLst>
                  <a:outerShdw blurRad="38100" dist="19050" dir="2700000" algn="tl" rotWithShape="0">
                    <a:schemeClr val="dk1">
                      <a:alpha val="40000"/>
                    </a:schemeClr>
                  </a:outerShdw>
                </a:effectLst>
              </a:rPr>
              <a:t>All About Venus</a:t>
            </a:r>
            <a:endParaRPr lang="en-US" sz="5400" b="0" cap="none" spc="0" dirty="0">
              <a:ln w="0"/>
              <a:solidFill>
                <a:schemeClr val="bg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5365142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BCBB8FE6-C657-40FE-880F-C731610E6531}"/>
              </a:ext>
            </a:extLst>
          </p:cNvPr>
          <p:cNvSpPr>
            <a:spLocks noGrp="1"/>
          </p:cNvSpPr>
          <p:nvPr>
            <p:ph type="title"/>
          </p:nvPr>
        </p:nvSpPr>
        <p:spPr>
          <a:xfrm>
            <a:off x="457200" y="479425"/>
            <a:ext cx="8220075" cy="993775"/>
          </a:xfrm>
        </p:spPr>
        <p:txBody>
          <a:bodyPr rtlCol="0"/>
          <a:lstStyle/>
          <a:p>
            <a:pPr eaLnBrk="1" fontAlgn="auto" hangingPunct="1">
              <a:spcAft>
                <a:spcPts val="0"/>
              </a:spcAft>
              <a:defRPr/>
            </a:pPr>
            <a:r>
              <a:rPr lang="en-GB" sz="3600" dirty="0">
                <a:latin typeface="+mn-lt"/>
              </a:rPr>
              <a:t>The Hottest Planet</a:t>
            </a:r>
          </a:p>
        </p:txBody>
      </p:sp>
      <p:sp>
        <p:nvSpPr>
          <p:cNvPr id="9219" name="Rectangle 4"/>
          <p:cNvSpPr>
            <a:spLocks noChangeArrowheads="1"/>
          </p:cNvSpPr>
          <p:nvPr/>
        </p:nvSpPr>
        <p:spPr bwMode="auto">
          <a:xfrm>
            <a:off x="755650" y="1514475"/>
            <a:ext cx="7632700" cy="1049338"/>
          </a:xfrm>
          <a:prstGeom prst="rect">
            <a:avLst/>
          </a:prstGeom>
          <a:solidFill>
            <a:schemeClr val="bg1"/>
          </a:solidFill>
          <a:ln w="38100">
            <a:solidFill>
              <a:srgbClr val="544361"/>
            </a:solidFill>
            <a:miter lim="800000"/>
            <a:headEnd/>
            <a:tailEnd/>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a:solidFill>
                  <a:schemeClr val="tx1"/>
                </a:solidFill>
              </a:rPr>
              <a:t>The planet Venus is the hottest planet in the Solar System. It is the second planet from the Sun and 261 million kilometres away from Earth, our closest neighbour planet.</a:t>
            </a:r>
          </a:p>
        </p:txBody>
      </p:sp>
      <p:pic>
        <p:nvPicPr>
          <p:cNvPr id="9220"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5425" y="2760663"/>
            <a:ext cx="3603625" cy="343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56338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9220"/>
                                        </p:tgtEl>
                                        <p:attrNameLst>
                                          <p:attrName>style.visibility</p:attrName>
                                        </p:attrNameLst>
                                      </p:cBhvr>
                                      <p:to>
                                        <p:strVal val="visible"/>
                                      </p:to>
                                    </p:set>
                                    <p:anim calcmode="lin" valueType="num">
                                      <p:cBhvr>
                                        <p:cTn id="7" dur="500" fill="hold"/>
                                        <p:tgtEl>
                                          <p:spTgt spid="9220"/>
                                        </p:tgtEl>
                                        <p:attrNameLst>
                                          <p:attrName>ppt_w</p:attrName>
                                        </p:attrNameLst>
                                      </p:cBhvr>
                                      <p:tavLst>
                                        <p:tav tm="0">
                                          <p:val>
                                            <p:fltVal val="0"/>
                                          </p:val>
                                        </p:tav>
                                        <p:tav tm="100000">
                                          <p:val>
                                            <p:strVal val="#ppt_w"/>
                                          </p:val>
                                        </p:tav>
                                      </p:tavLst>
                                    </p:anim>
                                    <p:anim calcmode="lin" valueType="num">
                                      <p:cBhvr>
                                        <p:cTn id="8" dur="500" fill="hold"/>
                                        <p:tgtEl>
                                          <p:spTgt spid="9220"/>
                                        </p:tgtEl>
                                        <p:attrNameLst>
                                          <p:attrName>ppt_h</p:attrName>
                                        </p:attrNameLst>
                                      </p:cBhvr>
                                      <p:tavLst>
                                        <p:tav tm="0">
                                          <p:val>
                                            <p:fltVal val="0"/>
                                          </p:val>
                                        </p:tav>
                                        <p:tav tm="100000">
                                          <p:val>
                                            <p:strVal val="#ppt_h"/>
                                          </p:val>
                                        </p:tav>
                                      </p:tavLst>
                                    </p:anim>
                                    <p:animEffect transition="in" filter="fade">
                                      <p:cBhvr>
                                        <p:cTn id="9" dur="5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663" y="446088"/>
            <a:ext cx="8194675" cy="594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06AA356D-F62D-45AB-BE4F-49543FE769D9}"/>
              </a:ext>
            </a:extLst>
          </p:cNvPr>
          <p:cNvSpPr/>
          <p:nvPr/>
        </p:nvSpPr>
        <p:spPr>
          <a:xfrm>
            <a:off x="474663" y="5473700"/>
            <a:ext cx="8194675" cy="771525"/>
          </a:xfrm>
          <a:prstGeom prst="rect">
            <a:avLst/>
          </a:prstGeom>
          <a:solidFill>
            <a:srgbClr val="2A3A47">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4" name="Rectangle 10"/>
          <p:cNvSpPr>
            <a:spLocks noChangeArrowheads="1"/>
          </p:cNvSpPr>
          <p:nvPr/>
        </p:nvSpPr>
        <p:spPr bwMode="auto">
          <a:xfrm>
            <a:off x="755650" y="5473700"/>
            <a:ext cx="7632700"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a:solidFill>
                  <a:schemeClr val="bg1"/>
                </a:solidFill>
              </a:rPr>
              <a:t>Venus is easily seen in the night sky. It is the brightest object in the sky apart from the Sun and the Moon.</a:t>
            </a:r>
          </a:p>
        </p:txBody>
      </p:sp>
      <p:pic>
        <p:nvPicPr>
          <p:cNvPr id="16"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7213" y="1154113"/>
            <a:ext cx="1255712"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Box 21"/>
          <p:cNvSpPr txBox="1">
            <a:spLocks noChangeArrowheads="1"/>
          </p:cNvSpPr>
          <p:nvPr/>
        </p:nvSpPr>
        <p:spPr bwMode="auto">
          <a:xfrm>
            <a:off x="2789238" y="6262688"/>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bg1"/>
                </a:solidFill>
                <a:latin typeface="Tuffy-TTF"/>
                <a:ea typeface="Tuffy" panose="020B0603060100000000" charset="0"/>
                <a:cs typeface="Arial" panose="020B0604020202020204" pitchFamily="34" charset="0"/>
              </a:rPr>
              <a:t>“Venus Luna Conjunction” by </a:t>
            </a:r>
            <a:r>
              <a:rPr lang="en-GB" altLang="en-US" sz="500" b="1">
                <a:solidFill>
                  <a:schemeClr val="bg1"/>
                </a:solidFill>
                <a:latin typeface="Tuffy-TTF"/>
                <a:ea typeface="Tuffy" panose="020B0603060100000000" charset="0"/>
                <a:cs typeface="Arial" panose="020B0604020202020204" pitchFamily="34" charset="0"/>
              </a:rPr>
              <a:t>astrometeo</a:t>
            </a:r>
            <a:r>
              <a:rPr lang="en-GB" altLang="en-US" sz="500">
                <a:solidFill>
                  <a:schemeClr val="bg1"/>
                </a:solidFill>
                <a:latin typeface="Tuffy-TTF"/>
                <a:ea typeface="Tuffy" panose="020B0603060100000000" charset="0"/>
                <a:cs typeface="Arial" panose="020B0604020202020204" pitchFamily="34" charset="0"/>
              </a:rPr>
              <a:t> is licensed under </a:t>
            </a:r>
            <a:r>
              <a:rPr lang="en-GB" altLang="en-US" sz="500" b="1">
                <a:solidFill>
                  <a:schemeClr val="tx1"/>
                </a:solidFill>
                <a:latin typeface="Tuffy-TTF"/>
                <a:ea typeface="Tuffy" panose="020B0603060100000000" charset="0"/>
                <a:cs typeface="Arial" panose="020B0604020202020204" pitchFamily="34" charset="0"/>
                <a:hlinkClick r:id="rId4"/>
              </a:rPr>
              <a:t>CC BY 2.0</a:t>
            </a:r>
            <a:endParaRPr lang="en-GB" altLang="en-US" sz="500" b="1">
              <a:solidFill>
                <a:schemeClr val="tx1"/>
              </a:solidFill>
              <a:latin typeface="Tuffy-TTF"/>
              <a:ea typeface="Tuffy" panose="020B0603060100000000" charset="0"/>
              <a:cs typeface="Arial" panose="020B0604020202020204" pitchFamily="34" charset="0"/>
            </a:endParaRPr>
          </a:p>
        </p:txBody>
      </p:sp>
    </p:spTree>
    <p:extLst>
      <p:ext uri="{BB962C8B-B14F-4D97-AF65-F5344CB8AC3E}">
        <p14:creationId xmlns:p14="http://schemas.microsoft.com/office/powerpoint/2010/main" val="30542370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250" fill="hold"/>
                                        <p:tgtEl>
                                          <p:spTgt spid="16"/>
                                        </p:tgtEl>
                                        <p:attrNameLst>
                                          <p:attrName>ppt_w</p:attrName>
                                        </p:attrNameLst>
                                      </p:cBhvr>
                                      <p:tavLst>
                                        <p:tav tm="0">
                                          <p:val>
                                            <p:fltVal val="0"/>
                                          </p:val>
                                        </p:tav>
                                        <p:tav tm="100000">
                                          <p:val>
                                            <p:strVal val="#ppt_w"/>
                                          </p:val>
                                        </p:tav>
                                      </p:tavLst>
                                    </p:anim>
                                    <p:anim calcmode="lin" valueType="num">
                                      <p:cBhvr>
                                        <p:cTn id="8" dur="250" fill="hold"/>
                                        <p:tgtEl>
                                          <p:spTgt spid="16"/>
                                        </p:tgtEl>
                                        <p:attrNameLst>
                                          <p:attrName>ppt_h</p:attrName>
                                        </p:attrNameLst>
                                      </p:cBhvr>
                                      <p:tavLst>
                                        <p:tav tm="0">
                                          <p:val>
                                            <p:fltVal val="0"/>
                                          </p:val>
                                        </p:tav>
                                        <p:tav tm="100000">
                                          <p:val>
                                            <p:strVal val="#ppt_h"/>
                                          </p:val>
                                        </p:tav>
                                      </p:tavLst>
                                    </p:anim>
                                    <p:animEffect transition="in" filter="fade">
                                      <p:cBhvr>
                                        <p:cTn id="9" dur="250"/>
                                        <p:tgtEl>
                                          <p:spTgt spid="16"/>
                                        </p:tgtEl>
                                      </p:cBhvr>
                                    </p:animEffect>
                                  </p:childTnLst>
                                </p:cTn>
                              </p:par>
                            </p:childTnLst>
                          </p:cTn>
                        </p:par>
                        <p:par>
                          <p:cTn id="10" fill="hold" nodeType="afterGroup">
                            <p:stCondLst>
                              <p:cond delay="250"/>
                            </p:stCondLst>
                            <p:childTnLst>
                              <p:par>
                                <p:cTn id="11" presetID="26" presetClass="emph" presetSubtype="0" fill="hold" nodeType="afterEffect">
                                  <p:stCondLst>
                                    <p:cond delay="0"/>
                                  </p:stCondLst>
                                  <p:childTnLst>
                                    <p:animEffect transition="out" filter="fade">
                                      <p:cBhvr>
                                        <p:cTn id="12" dur="500" tmFilter="0, 0; .2, .5; .8, .5; 1, 0"/>
                                        <p:tgtEl>
                                          <p:spTgt spid="16"/>
                                        </p:tgtEl>
                                      </p:cBhvr>
                                    </p:animEffect>
                                    <p:animScale>
                                      <p:cBhvr>
                                        <p:cTn id="13" dur="250" autoRev="1" fill="hold"/>
                                        <p:tgtEl>
                                          <p:spTgt spid="1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755650" y="1243013"/>
            <a:ext cx="3430588" cy="4371975"/>
          </a:xfrm>
          <a:prstGeom prst="rect">
            <a:avLst/>
          </a:prstGeom>
          <a:solidFill>
            <a:schemeClr val="bg1"/>
          </a:solidFill>
          <a:ln w="38100">
            <a:solidFill>
              <a:srgbClr val="544361"/>
            </a:solidFill>
            <a:miter lim="800000"/>
            <a:headEnd/>
            <a:tailEnd/>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a:solidFill>
                  <a:schemeClr val="tx1"/>
                </a:solidFill>
              </a:rPr>
              <a:t>Venus is a rocky planet about the same size as Earth.</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It has a thick atmosphere, which traps heat inside, causing Venus to be incredibly hot. The temperature on Venus is about 462°C, which is hot enough to melt some metals!</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Venus is different from the other planets because it spins the other way around. It spins very slowly; one day on Venus is the same as 243 Earth days.</a:t>
            </a:r>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2300" y="1444625"/>
            <a:ext cx="3956050"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Tuffy-TTF"/>
                <a:ea typeface="Tuffy" panose="020B0603060100000000" charset="0"/>
                <a:cs typeface="Arial" panose="020B0604020202020204" pitchFamily="34" charset="0"/>
              </a:rPr>
              <a:t>“Venus - Computer Simulated Global View of the Northern Hemisphere” by </a:t>
            </a:r>
            <a:r>
              <a:rPr lang="en-GB" altLang="en-US" sz="500" b="1">
                <a:solidFill>
                  <a:schemeClr val="tx1"/>
                </a:solidFill>
                <a:latin typeface="Tuffy-TTF"/>
                <a:ea typeface="Tuffy" panose="020B0603060100000000" charset="0"/>
                <a:cs typeface="Arial" panose="020B0604020202020204" pitchFamily="34" charset="0"/>
              </a:rPr>
              <a:t>NASA</a:t>
            </a:r>
            <a:r>
              <a:rPr lang="en-GB" altLang="en-US" sz="500">
                <a:solidFill>
                  <a:schemeClr val="tx1"/>
                </a:solidFill>
                <a:latin typeface="Tuffy-TTF"/>
                <a:ea typeface="Tuffy" panose="020B0603060100000000" charset="0"/>
                <a:cs typeface="Arial" panose="020B0604020202020204" pitchFamily="34" charset="0"/>
              </a:rPr>
              <a:t> is licensed under </a:t>
            </a:r>
            <a:r>
              <a:rPr lang="en-GB" altLang="en-US" sz="500" b="1">
                <a:solidFill>
                  <a:schemeClr val="tx1"/>
                </a:solidFill>
                <a:latin typeface="Tuffy-TTF"/>
                <a:ea typeface="Tuffy" panose="020B0603060100000000" charset="0"/>
                <a:cs typeface="Arial" panose="020B0604020202020204" pitchFamily="34" charset="0"/>
                <a:hlinkClick r:id="rId3"/>
              </a:rPr>
              <a:t>CC BY 2.0</a:t>
            </a:r>
            <a:endParaRPr lang="en-GB" altLang="en-US" sz="500" b="1">
              <a:solidFill>
                <a:schemeClr val="tx1"/>
              </a:solidFill>
              <a:latin typeface="Tuffy-TTF"/>
              <a:ea typeface="Tuffy" panose="020B0603060100000000" charset="0"/>
              <a:cs typeface="Arial" panose="020B0604020202020204" pitchFamily="34" charset="0"/>
            </a:endParaRPr>
          </a:p>
        </p:txBody>
      </p:sp>
    </p:spTree>
    <p:extLst>
      <p:ext uri="{BB962C8B-B14F-4D97-AF65-F5344CB8AC3E}">
        <p14:creationId xmlns:p14="http://schemas.microsoft.com/office/powerpoint/2010/main" val="36307973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1267"/>
                                        </p:tgtEl>
                                        <p:attrNameLst>
                                          <p:attrName>style.visibility</p:attrName>
                                        </p:attrNameLst>
                                      </p:cBhvr>
                                      <p:to>
                                        <p:strVal val="visible"/>
                                      </p:to>
                                    </p:set>
                                    <p:anim calcmode="lin" valueType="num">
                                      <p:cBhvr>
                                        <p:cTn id="7" dur="500" fill="hold"/>
                                        <p:tgtEl>
                                          <p:spTgt spid="11267"/>
                                        </p:tgtEl>
                                        <p:attrNameLst>
                                          <p:attrName>ppt_w</p:attrName>
                                        </p:attrNameLst>
                                      </p:cBhvr>
                                      <p:tavLst>
                                        <p:tav tm="0">
                                          <p:val>
                                            <p:fltVal val="0"/>
                                          </p:val>
                                        </p:tav>
                                        <p:tav tm="100000">
                                          <p:val>
                                            <p:strVal val="#ppt_w"/>
                                          </p:val>
                                        </p:tav>
                                      </p:tavLst>
                                    </p:anim>
                                    <p:anim calcmode="lin" valueType="num">
                                      <p:cBhvr>
                                        <p:cTn id="8" dur="500" fill="hold"/>
                                        <p:tgtEl>
                                          <p:spTgt spid="11267"/>
                                        </p:tgtEl>
                                        <p:attrNameLst>
                                          <p:attrName>ppt_h</p:attrName>
                                        </p:attrNameLst>
                                      </p:cBhvr>
                                      <p:tavLst>
                                        <p:tav tm="0">
                                          <p:val>
                                            <p:fltVal val="0"/>
                                          </p:val>
                                        </p:tav>
                                        <p:tav tm="100000">
                                          <p:val>
                                            <p:strVal val="#ppt_h"/>
                                          </p:val>
                                        </p:tav>
                                      </p:tavLst>
                                    </p:anim>
                                    <p:animEffect transition="in" filter="fade">
                                      <p:cBhvr>
                                        <p:cTn id="9" dur="500"/>
                                        <p:tgtEl>
                                          <p:spTgt spid="11267"/>
                                        </p:tgtEl>
                                      </p:cBhvr>
                                    </p:animEffect>
                                  </p:childTnLst>
                                </p:cTn>
                              </p:par>
                              <p:par>
                                <p:cTn id="10" presetID="10" presetClass="entr" presetSubtype="0" fill="hold"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1576388" y="2190750"/>
            <a:ext cx="6788150" cy="2157413"/>
          </a:xfrm>
          <a:prstGeom prst="rect">
            <a:avLst/>
          </a:prstGeom>
          <a:solidFill>
            <a:schemeClr val="bg1"/>
          </a:solidFill>
          <a:ln w="38100">
            <a:solidFill>
              <a:srgbClr val="544361"/>
            </a:solidFill>
            <a:miter lim="800000"/>
            <a:headEnd/>
            <a:tailEnd/>
          </a:ln>
        </p:spPr>
        <p:txBody>
          <a:bodyPr lIns="972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a:solidFill>
                  <a:schemeClr val="tx1"/>
                </a:solidFill>
              </a:rPr>
              <a:t>Venus is named after the Roman goddess of love and beauty.</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A long time ago, Venus was thought to be two different stars called the ‘morning star’, as it sometimes appears in the sky before sunrise, and the ‘evening star’ because it appears in the night sky. </a:t>
            </a:r>
          </a:p>
        </p:txBody>
      </p:sp>
      <p:pic>
        <p:nvPicPr>
          <p:cNvPr id="12291"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475" y="354013"/>
            <a:ext cx="2041525" cy="614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0663" y="628650"/>
            <a:ext cx="1219200"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5588" y="4622800"/>
            <a:ext cx="1220787"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60428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45"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2000"/>
                                        <p:tgtEl>
                                          <p:spTgt spid="12"/>
                                        </p:tgtEl>
                                      </p:cBhvr>
                                    </p:animEffect>
                                    <p:anim calcmode="lin" valueType="num">
                                      <p:cBhvr>
                                        <p:cTn id="11" dur="2000" fill="hold"/>
                                        <p:tgtEl>
                                          <p:spTgt spid="12"/>
                                        </p:tgtEl>
                                        <p:attrNameLst>
                                          <p:attrName>ppt_w</p:attrName>
                                        </p:attrNameLst>
                                      </p:cBhvr>
                                      <p:tavLst>
                                        <p:tav tm="0" fmla="#ppt_w*sin(2.5*pi*$)">
                                          <p:val>
                                            <p:fltVal val="0"/>
                                          </p:val>
                                        </p:tav>
                                        <p:tav tm="100000">
                                          <p:val>
                                            <p:fltVal val="1"/>
                                          </p:val>
                                        </p:tav>
                                      </p:tavLst>
                                    </p:anim>
                                    <p:anim calcmode="lin" valueType="num">
                                      <p:cBhvr>
                                        <p:cTn id="12" dur="2000" fill="hold"/>
                                        <p:tgtEl>
                                          <p:spTgt spid="12"/>
                                        </p:tgtEl>
                                        <p:attrNameLst>
                                          <p:attrName>ppt_h</p:attrName>
                                        </p:attrNameLst>
                                      </p:cBhvr>
                                      <p:tavLst>
                                        <p:tav tm="0">
                                          <p:val>
                                            <p:strVal val="#ppt_h"/>
                                          </p:val>
                                        </p:tav>
                                        <p:tav tm="100000">
                                          <p:val>
                                            <p:strVal val="#ppt_h"/>
                                          </p:val>
                                        </p:tav>
                                      </p:tavLst>
                                    </p:anim>
                                  </p:childTnLst>
                                </p:cTn>
                              </p:par>
                              <p:par>
                                <p:cTn id="13" presetID="45"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2000"/>
                                        <p:tgtEl>
                                          <p:spTgt spid="13"/>
                                        </p:tgtEl>
                                      </p:cBhvr>
                                    </p:animEffect>
                                    <p:anim calcmode="lin" valueType="num">
                                      <p:cBhvr>
                                        <p:cTn id="16" dur="2000" fill="hold"/>
                                        <p:tgtEl>
                                          <p:spTgt spid="13"/>
                                        </p:tgtEl>
                                        <p:attrNameLst>
                                          <p:attrName>ppt_w</p:attrName>
                                        </p:attrNameLst>
                                      </p:cBhvr>
                                      <p:tavLst>
                                        <p:tav tm="0" fmla="#ppt_w*sin(2.5*pi*$)">
                                          <p:val>
                                            <p:fltVal val="0"/>
                                          </p:val>
                                        </p:tav>
                                        <p:tav tm="100000">
                                          <p:val>
                                            <p:fltVal val="1"/>
                                          </p:val>
                                        </p:tav>
                                      </p:tavLst>
                                    </p:anim>
                                    <p:anim calcmode="lin" valueType="num">
                                      <p:cBhvr>
                                        <p:cTn id="17"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BD637F0E-2125-4138-8763-F093940155C9}"/>
              </a:ext>
            </a:extLst>
          </p:cNvPr>
          <p:cNvSpPr>
            <a:spLocks noGrp="1"/>
          </p:cNvSpPr>
          <p:nvPr>
            <p:ph type="title"/>
          </p:nvPr>
        </p:nvSpPr>
        <p:spPr>
          <a:xfrm>
            <a:off x="457200" y="479425"/>
            <a:ext cx="8220075" cy="993775"/>
          </a:xfrm>
        </p:spPr>
        <p:txBody>
          <a:bodyPr rtlCol="0"/>
          <a:lstStyle/>
          <a:p>
            <a:pPr eaLnBrk="1" fontAlgn="auto" hangingPunct="1">
              <a:spcAft>
                <a:spcPts val="0"/>
              </a:spcAft>
              <a:defRPr/>
            </a:pPr>
            <a:r>
              <a:rPr lang="en-GB" sz="3600" dirty="0">
                <a:latin typeface="+mn-lt"/>
              </a:rPr>
              <a:t>Venus and Earth</a:t>
            </a:r>
          </a:p>
        </p:txBody>
      </p:sp>
      <p:sp>
        <p:nvSpPr>
          <p:cNvPr id="5" name="Rectangle 4"/>
          <p:cNvSpPr>
            <a:spLocks noChangeArrowheads="1"/>
          </p:cNvSpPr>
          <p:nvPr/>
        </p:nvSpPr>
        <p:spPr bwMode="auto">
          <a:xfrm>
            <a:off x="773113" y="1412875"/>
            <a:ext cx="3983037" cy="4649788"/>
          </a:xfrm>
          <a:prstGeom prst="rect">
            <a:avLst/>
          </a:prstGeom>
          <a:solidFill>
            <a:schemeClr val="bg1"/>
          </a:solidFill>
          <a:ln w="38100">
            <a:solidFill>
              <a:srgbClr val="544361"/>
            </a:solidFill>
            <a:miter lim="800000"/>
            <a:headEnd/>
            <a:tailEnd/>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a:solidFill>
                  <a:schemeClr val="tx1"/>
                </a:solidFill>
              </a:rPr>
              <a:t>On Venus, a day is longer than a year! One day on Venus lasts 243 Earth days but a year (the time it takes for Venus to orbit the Sun) is only 224 Earth days!</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Very rarely, Venus and Earth are at the same place in their orbit. Because of this, it is possible to view Venus move in front of the Sun. This is called a transit. The last transit of Venus was on 5</a:t>
            </a:r>
            <a:r>
              <a:rPr lang="en-GB" altLang="en-US" baseline="30000">
                <a:solidFill>
                  <a:schemeClr val="tx1"/>
                </a:solidFill>
              </a:rPr>
              <a:t>th</a:t>
            </a:r>
            <a:r>
              <a:rPr lang="en-GB" altLang="en-US">
                <a:solidFill>
                  <a:schemeClr val="tx1"/>
                </a:solidFill>
              </a:rPr>
              <a:t> and 6</a:t>
            </a:r>
            <a:r>
              <a:rPr lang="en-GB" altLang="en-US" baseline="30000">
                <a:solidFill>
                  <a:schemeClr val="tx1"/>
                </a:solidFill>
              </a:rPr>
              <a:t>th</a:t>
            </a:r>
            <a:r>
              <a:rPr lang="en-GB" altLang="en-US">
                <a:solidFill>
                  <a:schemeClr val="tx1"/>
                </a:solidFill>
              </a:rPr>
              <a:t> June 2012 and will not happen again until 10</a:t>
            </a:r>
            <a:r>
              <a:rPr lang="en-GB" altLang="en-US" baseline="30000">
                <a:solidFill>
                  <a:schemeClr val="tx1"/>
                </a:solidFill>
              </a:rPr>
              <a:t>th</a:t>
            </a:r>
            <a:r>
              <a:rPr lang="en-GB" altLang="en-US">
                <a:solidFill>
                  <a:schemeClr val="tx1"/>
                </a:solidFill>
              </a:rPr>
              <a:t> and 11</a:t>
            </a:r>
            <a:r>
              <a:rPr lang="en-GB" altLang="en-US" baseline="30000">
                <a:solidFill>
                  <a:schemeClr val="tx1"/>
                </a:solidFill>
              </a:rPr>
              <a:t>th</a:t>
            </a:r>
            <a:r>
              <a:rPr lang="en-GB" altLang="en-US">
                <a:solidFill>
                  <a:schemeClr val="tx1"/>
                </a:solidFill>
              </a:rPr>
              <a:t> December 2117.</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Venus has no moons.</a:t>
            </a:r>
          </a:p>
        </p:txBody>
      </p:sp>
      <p:pic>
        <p:nvPicPr>
          <p:cNvPr id="13316" name="Picture 2"/>
          <p:cNvPicPr>
            <a:picLocks noChangeAspect="1" noChangeArrowheads="1"/>
          </p:cNvPicPr>
          <p:nvPr/>
        </p:nvPicPr>
        <p:blipFill>
          <a:blip r:embed="rId2">
            <a:extLst>
              <a:ext uri="{28A0092B-C50C-407E-A947-70E740481C1C}">
                <a14:useLocalDpi xmlns:a14="http://schemas.microsoft.com/office/drawing/2010/main" val="0"/>
              </a:ext>
            </a:extLst>
          </a:blip>
          <a:srcRect l="3584" t="3194" r="3316" b="3314"/>
          <a:stretch>
            <a:fillRect/>
          </a:stretch>
        </p:blipFill>
        <p:spPr bwMode="auto">
          <a:xfrm>
            <a:off x="4997450" y="2081213"/>
            <a:ext cx="3298825" cy="331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Tuffy-TTF"/>
                <a:ea typeface="Tuffy" panose="020B0603060100000000" charset="0"/>
                <a:cs typeface="Arial" panose="020B0604020202020204" pitchFamily="34" charset="0"/>
              </a:rPr>
              <a:t>“Global view of Venus from Magellan, Pioneer, and Venera data” by </a:t>
            </a:r>
            <a:r>
              <a:rPr lang="en-GB" altLang="en-US" sz="500" b="1">
                <a:solidFill>
                  <a:schemeClr val="tx1"/>
                </a:solidFill>
                <a:latin typeface="Tuffy-TTF"/>
                <a:ea typeface="Tuffy" panose="020B0603060100000000" charset="0"/>
                <a:cs typeface="Arial" panose="020B0604020202020204" pitchFamily="34" charset="0"/>
              </a:rPr>
              <a:t>NASA</a:t>
            </a:r>
            <a:r>
              <a:rPr lang="en-GB" altLang="en-US" sz="500">
                <a:solidFill>
                  <a:schemeClr val="tx1"/>
                </a:solidFill>
                <a:latin typeface="Tuffy-TTF"/>
                <a:ea typeface="Tuffy" panose="020B0603060100000000" charset="0"/>
                <a:cs typeface="Arial" panose="020B0604020202020204" pitchFamily="34" charset="0"/>
              </a:rPr>
              <a:t> is licensed under </a:t>
            </a:r>
            <a:r>
              <a:rPr lang="en-GB" altLang="en-US" sz="500" b="1">
                <a:solidFill>
                  <a:schemeClr val="tx1"/>
                </a:solidFill>
                <a:latin typeface="Tuffy-TTF"/>
                <a:ea typeface="Tuffy" panose="020B0603060100000000" charset="0"/>
                <a:cs typeface="Arial" panose="020B0604020202020204" pitchFamily="34" charset="0"/>
                <a:hlinkClick r:id="rId3"/>
              </a:rPr>
              <a:t>CC BY 2.0</a:t>
            </a:r>
            <a:endParaRPr lang="en-GB" altLang="en-US" sz="500" b="1">
              <a:solidFill>
                <a:schemeClr val="tx1"/>
              </a:solidFill>
              <a:latin typeface="Tuffy-TTF"/>
              <a:ea typeface="Tuffy" panose="020B0603060100000000" charset="0"/>
              <a:cs typeface="Arial" panose="020B0604020202020204" pitchFamily="34" charset="0"/>
            </a:endParaRPr>
          </a:p>
        </p:txBody>
      </p:sp>
    </p:spTree>
    <p:extLst>
      <p:ext uri="{BB962C8B-B14F-4D97-AF65-F5344CB8AC3E}">
        <p14:creationId xmlns:p14="http://schemas.microsoft.com/office/powerpoint/2010/main" val="9126840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3316"/>
                                        </p:tgtEl>
                                        <p:attrNameLst>
                                          <p:attrName>style.visibility</p:attrName>
                                        </p:attrNameLst>
                                      </p:cBhvr>
                                      <p:to>
                                        <p:strVal val="visible"/>
                                      </p:to>
                                    </p:set>
                                    <p:anim calcmode="lin" valueType="num">
                                      <p:cBhvr>
                                        <p:cTn id="7" dur="500" fill="hold"/>
                                        <p:tgtEl>
                                          <p:spTgt spid="13316"/>
                                        </p:tgtEl>
                                        <p:attrNameLst>
                                          <p:attrName>ppt_w</p:attrName>
                                        </p:attrNameLst>
                                      </p:cBhvr>
                                      <p:tavLst>
                                        <p:tav tm="0">
                                          <p:val>
                                            <p:fltVal val="0"/>
                                          </p:val>
                                        </p:tav>
                                        <p:tav tm="100000">
                                          <p:val>
                                            <p:strVal val="#ppt_w"/>
                                          </p:val>
                                        </p:tav>
                                      </p:tavLst>
                                    </p:anim>
                                    <p:anim calcmode="lin" valueType="num">
                                      <p:cBhvr>
                                        <p:cTn id="8" dur="500" fill="hold"/>
                                        <p:tgtEl>
                                          <p:spTgt spid="13316"/>
                                        </p:tgtEl>
                                        <p:attrNameLst>
                                          <p:attrName>ppt_h</p:attrName>
                                        </p:attrNameLst>
                                      </p:cBhvr>
                                      <p:tavLst>
                                        <p:tav tm="0">
                                          <p:val>
                                            <p:fltVal val="0"/>
                                          </p:val>
                                        </p:tav>
                                        <p:tav tm="100000">
                                          <p:val>
                                            <p:strVal val="#ppt_h"/>
                                          </p:val>
                                        </p:tav>
                                      </p:tavLst>
                                    </p:anim>
                                    <p:animEffect transition="in" filter="fade">
                                      <p:cBhvr>
                                        <p:cTn id="9" dur="500"/>
                                        <p:tgtEl>
                                          <p:spTgt spid="13316"/>
                                        </p:tgtEl>
                                      </p:cBhvr>
                                    </p:animEffect>
                                  </p:childTnLst>
                                </p:cTn>
                              </p:par>
                              <p:par>
                                <p:cTn id="10" presetID="10" presetClass="entr" presetSubtype="0" fill="hold"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92A5F825-D725-48C7-81E6-630631B07DC4}"/>
              </a:ext>
            </a:extLst>
          </p:cNvPr>
          <p:cNvSpPr>
            <a:spLocks noGrp="1"/>
          </p:cNvSpPr>
          <p:nvPr>
            <p:ph type="title"/>
          </p:nvPr>
        </p:nvSpPr>
        <p:spPr>
          <a:xfrm>
            <a:off x="457200" y="479425"/>
            <a:ext cx="8220075" cy="993775"/>
          </a:xfrm>
        </p:spPr>
        <p:txBody>
          <a:bodyPr rtlCol="0"/>
          <a:lstStyle/>
          <a:p>
            <a:pPr eaLnBrk="1" fontAlgn="auto" hangingPunct="1">
              <a:spcAft>
                <a:spcPts val="0"/>
              </a:spcAft>
              <a:defRPr/>
            </a:pPr>
            <a:r>
              <a:rPr lang="en-GB" sz="3600" dirty="0">
                <a:latin typeface="+mn-lt"/>
              </a:rPr>
              <a:t>Exploration</a:t>
            </a:r>
          </a:p>
        </p:txBody>
      </p:sp>
      <p:pic>
        <p:nvPicPr>
          <p:cNvPr id="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5450" y="1797050"/>
            <a:ext cx="4152900" cy="392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773113" y="1296988"/>
            <a:ext cx="4217987" cy="4927600"/>
          </a:xfrm>
          <a:prstGeom prst="rect">
            <a:avLst/>
          </a:prstGeom>
          <a:solidFill>
            <a:schemeClr val="bg1"/>
          </a:solidFill>
          <a:ln w="38100">
            <a:solidFill>
              <a:srgbClr val="544361"/>
            </a:solidFill>
            <a:miter lim="800000"/>
            <a:headEnd/>
            <a:tailEnd/>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a:solidFill>
                  <a:schemeClr val="tx1"/>
                </a:solidFill>
              </a:rPr>
              <a:t>Humans have known about Venus for thousands of years. However, it is only recently that we have had the technology to study our neighbouring planet close up.</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The first space probe to visit Venus was Mariner 2 in 1962, which was the first craft to successfully encounter a different planet. Mariner 2 was able to measure the temperature of Venus and the planet’s atmosphere.</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The success of Mariner 2 was followed by Mariner 5 successfully reaching Venus in 1967 and then by Mariner 10 in 1973.</a:t>
            </a:r>
          </a:p>
        </p:txBody>
      </p:sp>
      <p:sp>
        <p:nvSpPr>
          <p:cNvPr id="14341" name="TextBox 21"/>
          <p:cNvSpPr txBox="1">
            <a:spLocks noChangeArrowheads="1"/>
          </p:cNvSpPr>
          <p:nvPr/>
        </p:nvSpPr>
        <p:spPr bwMode="auto">
          <a:xfrm>
            <a:off x="2789238" y="6288088"/>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Tuffy-TTF"/>
                <a:ea typeface="Tuffy" panose="020B0603060100000000" charset="0"/>
                <a:cs typeface="Arial" panose="020B0604020202020204" pitchFamily="34" charset="0"/>
              </a:rPr>
              <a:t>“Mariner 2 Artist Concept” by </a:t>
            </a:r>
            <a:r>
              <a:rPr lang="en-GB" altLang="en-US" sz="500" b="1">
                <a:solidFill>
                  <a:schemeClr val="tx1"/>
                </a:solidFill>
                <a:latin typeface="Tuffy-TTF"/>
                <a:ea typeface="Tuffy" panose="020B0603060100000000" charset="0"/>
                <a:cs typeface="Arial" panose="020B0604020202020204" pitchFamily="34" charset="0"/>
              </a:rPr>
              <a:t>NASA</a:t>
            </a:r>
            <a:r>
              <a:rPr lang="en-GB" altLang="en-US" sz="500">
                <a:solidFill>
                  <a:schemeClr val="tx1"/>
                </a:solidFill>
                <a:latin typeface="Tuffy-TTF"/>
                <a:ea typeface="Tuffy" panose="020B0603060100000000" charset="0"/>
                <a:cs typeface="Arial" panose="020B0604020202020204" pitchFamily="34" charset="0"/>
              </a:rPr>
              <a:t> is licensed under </a:t>
            </a:r>
            <a:r>
              <a:rPr lang="en-GB" altLang="en-US" sz="500" b="1">
                <a:solidFill>
                  <a:schemeClr val="tx1"/>
                </a:solidFill>
                <a:latin typeface="Tuffy-TTF"/>
                <a:ea typeface="Tuffy" panose="020B0603060100000000" charset="0"/>
                <a:cs typeface="Arial" panose="020B0604020202020204" pitchFamily="34" charset="0"/>
                <a:hlinkClick r:id="rId3"/>
              </a:rPr>
              <a:t>CC BY 2.0</a:t>
            </a:r>
            <a:endParaRPr lang="en-GB" altLang="en-US" sz="500" b="1">
              <a:solidFill>
                <a:schemeClr val="tx1"/>
              </a:solidFill>
              <a:latin typeface="Tuffy-TTF"/>
              <a:ea typeface="Tuffy" panose="020B0603060100000000" charset="0"/>
              <a:cs typeface="Arial" panose="020B0604020202020204" pitchFamily="34" charset="0"/>
            </a:endParaRPr>
          </a:p>
        </p:txBody>
      </p:sp>
    </p:spTree>
    <p:extLst>
      <p:ext uri="{BB962C8B-B14F-4D97-AF65-F5344CB8AC3E}">
        <p14:creationId xmlns:p14="http://schemas.microsoft.com/office/powerpoint/2010/main" val="30690224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5">
                                            <p:txEl>
                                              <p:pRg st="4" end="4"/>
                                            </p:txEl>
                                          </p:spTgt>
                                        </p:tgtEl>
                                        <p:attrNameLst>
                                          <p:attrName>style.visibility</p:attrName>
                                        </p:attrNameLst>
                                      </p:cBhvr>
                                      <p:to>
                                        <p:strVal val="visible"/>
                                      </p:to>
                                    </p:set>
                                    <p:animEffect transition="in" filter="fade">
                                      <p:cBhvr>
                                        <p:cTn id="20"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8B7DB92C-B642-434A-9D43-C99BAA52B2C7}"/>
              </a:ext>
            </a:extLst>
          </p:cNvPr>
          <p:cNvSpPr>
            <a:spLocks noGrp="1"/>
          </p:cNvSpPr>
          <p:nvPr>
            <p:ph type="title"/>
          </p:nvPr>
        </p:nvSpPr>
        <p:spPr>
          <a:xfrm>
            <a:off x="457200" y="479425"/>
            <a:ext cx="8220075" cy="993775"/>
          </a:xfrm>
        </p:spPr>
        <p:txBody>
          <a:bodyPr rtlCol="0"/>
          <a:lstStyle/>
          <a:p>
            <a:pPr eaLnBrk="1" fontAlgn="auto" hangingPunct="1">
              <a:spcAft>
                <a:spcPts val="0"/>
              </a:spcAft>
              <a:defRPr/>
            </a:pPr>
            <a:r>
              <a:rPr lang="en-GB" sz="3600" dirty="0">
                <a:latin typeface="+mn-lt"/>
              </a:rPr>
              <a:t>Pictures of Venus</a:t>
            </a:r>
          </a:p>
        </p:txBody>
      </p:sp>
      <p:sp>
        <p:nvSpPr>
          <p:cNvPr id="5" name="Rectangle 4"/>
          <p:cNvSpPr>
            <a:spLocks noChangeArrowheads="1"/>
          </p:cNvSpPr>
          <p:nvPr/>
        </p:nvSpPr>
        <p:spPr bwMode="auto">
          <a:xfrm>
            <a:off x="750888" y="5286375"/>
            <a:ext cx="7632700" cy="771525"/>
          </a:xfrm>
          <a:prstGeom prst="rect">
            <a:avLst/>
          </a:prstGeom>
          <a:solidFill>
            <a:schemeClr val="bg1"/>
          </a:solidFill>
          <a:ln w="38100">
            <a:solidFill>
              <a:srgbClr val="544361"/>
            </a:solidFill>
            <a:miter lim="800000"/>
            <a:headEnd/>
            <a:tailEnd/>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eaLnBrk="1" hangingPunct="1">
              <a:lnSpc>
                <a:spcPct val="100000"/>
              </a:lnSpc>
              <a:spcBef>
                <a:spcPct val="0"/>
              </a:spcBef>
              <a:buFontTx/>
              <a:buNone/>
            </a:pPr>
            <a:r>
              <a:rPr lang="en-GB" altLang="en-US">
                <a:solidFill>
                  <a:schemeClr val="tx1"/>
                </a:solidFill>
              </a:rPr>
              <a:t>An image of Venus taken by the MESSENGER probe on its way to Mercury in 2007.</a:t>
            </a:r>
          </a:p>
        </p:txBody>
      </p:sp>
      <p:pic>
        <p:nvPicPr>
          <p:cNvPr id="19460"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81300" y="1473200"/>
            <a:ext cx="3571875" cy="3571875"/>
          </a:xfrm>
          <a:prstGeom prst="rect">
            <a:avLst/>
          </a:prstGeom>
          <a:noFill/>
          <a:ln w="19050">
            <a:solidFill>
              <a:srgbClr val="544361"/>
            </a:solidFill>
            <a:miter lim="800000"/>
            <a:headEnd/>
            <a:tailEnd/>
          </a:ln>
          <a:extLst>
            <a:ext uri="{909E8E84-426E-40DD-AFC4-6F175D3DCCD1}">
              <a14:hiddenFill xmlns:a14="http://schemas.microsoft.com/office/drawing/2010/main">
                <a:solidFill>
                  <a:srgbClr val="FFFFFF"/>
                </a:solidFill>
              </a14:hiddenFill>
            </a:ext>
          </a:extLst>
        </p:spPr>
      </p:pic>
      <p:sp>
        <p:nvSpPr>
          <p:cNvPr id="19461"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Tuffy-TTF"/>
                <a:ea typeface="Tuffy" panose="020B0603060100000000" charset="0"/>
                <a:cs typeface="Arial" panose="020B0604020202020204" pitchFamily="34" charset="0"/>
              </a:rPr>
              <a:t>“Approaching Venus” by </a:t>
            </a:r>
            <a:r>
              <a:rPr lang="en-GB" altLang="en-US" sz="500" b="1">
                <a:solidFill>
                  <a:schemeClr val="tx1"/>
                </a:solidFill>
                <a:latin typeface="Tuffy-TTF"/>
                <a:ea typeface="Tuffy" panose="020B0603060100000000" charset="0"/>
                <a:cs typeface="Arial" panose="020B0604020202020204" pitchFamily="34" charset="0"/>
              </a:rPr>
              <a:t>NASA</a:t>
            </a:r>
            <a:r>
              <a:rPr lang="en-GB" altLang="en-US" sz="500">
                <a:solidFill>
                  <a:schemeClr val="tx1"/>
                </a:solidFill>
                <a:latin typeface="Tuffy-TTF"/>
                <a:ea typeface="Tuffy" panose="020B0603060100000000" charset="0"/>
                <a:cs typeface="Arial" panose="020B0604020202020204" pitchFamily="34" charset="0"/>
              </a:rPr>
              <a:t> is licensed under </a:t>
            </a:r>
            <a:r>
              <a:rPr lang="en-GB" altLang="en-US" sz="500" b="1">
                <a:solidFill>
                  <a:schemeClr val="tx1"/>
                </a:solidFill>
                <a:latin typeface="Tuffy-TTF"/>
                <a:ea typeface="Tuffy" panose="020B0603060100000000" charset="0"/>
                <a:cs typeface="Arial" panose="020B0604020202020204" pitchFamily="34" charset="0"/>
                <a:hlinkClick r:id="rId3"/>
              </a:rPr>
              <a:t>CC BY 2.0</a:t>
            </a:r>
            <a:endParaRPr lang="en-GB" altLang="en-US" sz="500" b="1">
              <a:solidFill>
                <a:schemeClr val="tx1"/>
              </a:solidFill>
              <a:latin typeface="Tuffy-TTF"/>
              <a:ea typeface="Tuffy" panose="020B0603060100000000" charset="0"/>
              <a:cs typeface="Arial" panose="020B0604020202020204" pitchFamily="34" charset="0"/>
            </a:endParaRPr>
          </a:p>
        </p:txBody>
      </p:sp>
    </p:spTree>
    <p:extLst>
      <p:ext uri="{BB962C8B-B14F-4D97-AF65-F5344CB8AC3E}">
        <p14:creationId xmlns:p14="http://schemas.microsoft.com/office/powerpoint/2010/main" val="15602876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B8ECBFE2-5565-4B68-8C53-BD6A4C6BDE66}"/>
              </a:ext>
            </a:extLst>
          </p:cNvPr>
          <p:cNvSpPr>
            <a:spLocks noGrp="1"/>
          </p:cNvSpPr>
          <p:nvPr>
            <p:ph type="title"/>
          </p:nvPr>
        </p:nvSpPr>
        <p:spPr>
          <a:xfrm>
            <a:off x="457200" y="479425"/>
            <a:ext cx="8220075" cy="993775"/>
          </a:xfrm>
        </p:spPr>
        <p:txBody>
          <a:bodyPr rtlCol="0"/>
          <a:lstStyle/>
          <a:p>
            <a:pPr eaLnBrk="1" fontAlgn="auto" hangingPunct="1">
              <a:spcAft>
                <a:spcPts val="0"/>
              </a:spcAft>
              <a:defRPr/>
            </a:pPr>
            <a:r>
              <a:rPr lang="en-GB" sz="3600" dirty="0">
                <a:latin typeface="+mn-lt"/>
              </a:rPr>
              <a:t>Pictures of Venus</a:t>
            </a:r>
          </a:p>
        </p:txBody>
      </p:sp>
      <p:sp>
        <p:nvSpPr>
          <p:cNvPr id="5" name="Rectangle 4"/>
          <p:cNvSpPr>
            <a:spLocks noChangeArrowheads="1"/>
          </p:cNvSpPr>
          <p:nvPr/>
        </p:nvSpPr>
        <p:spPr bwMode="auto">
          <a:xfrm>
            <a:off x="750888" y="5286375"/>
            <a:ext cx="7632700" cy="771525"/>
          </a:xfrm>
          <a:prstGeom prst="rect">
            <a:avLst/>
          </a:prstGeom>
          <a:solidFill>
            <a:schemeClr val="bg1"/>
          </a:solidFill>
          <a:ln w="38100">
            <a:solidFill>
              <a:srgbClr val="544361"/>
            </a:solidFill>
            <a:miter lim="800000"/>
            <a:headEnd/>
            <a:tailEnd/>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eaLnBrk="1" hangingPunct="1">
              <a:lnSpc>
                <a:spcPct val="100000"/>
              </a:lnSpc>
              <a:spcBef>
                <a:spcPct val="0"/>
              </a:spcBef>
              <a:buFontTx/>
              <a:buNone/>
            </a:pPr>
            <a:r>
              <a:rPr lang="en-GB" altLang="en-US">
                <a:solidFill>
                  <a:schemeClr val="tx1"/>
                </a:solidFill>
              </a:rPr>
              <a:t>A computer-generated snapshot of Venus’ surface as taken by NASAs Magellan spacecraft.</a:t>
            </a:r>
          </a:p>
        </p:txBody>
      </p:sp>
      <p:pic>
        <p:nvPicPr>
          <p:cNvPr id="2048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52675" y="1473200"/>
            <a:ext cx="4429125" cy="3543300"/>
          </a:xfrm>
          <a:prstGeom prst="rect">
            <a:avLst/>
          </a:prstGeom>
          <a:noFill/>
          <a:ln w="19050">
            <a:solidFill>
              <a:srgbClr val="544361"/>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21">
            <a:extLst>
              <a:ext uri="{FF2B5EF4-FFF2-40B4-BE49-F238E27FC236}">
                <a16:creationId xmlns:a16="http://schemas.microsoft.com/office/drawing/2014/main" id="{4EC9F60B-2F76-41FE-80C4-1B1C600858D4}"/>
              </a:ext>
            </a:extLst>
          </p:cNvPr>
          <p:cNvSpPr txBox="1">
            <a:spLocks noChangeArrowheads="1"/>
          </p:cNvSpPr>
          <p:nvPr/>
        </p:nvSpPr>
        <p:spPr bwMode="auto">
          <a:xfrm>
            <a:off x="2789238" y="6245225"/>
            <a:ext cx="3565525" cy="98425"/>
          </a:xfrm>
          <a:prstGeom prst="rect">
            <a:avLst/>
          </a:prstGeom>
          <a:noFill/>
          <a:ln>
            <a:noFill/>
          </a:ln>
        </p:spPr>
        <p:txBody>
          <a:bodyPr lIns="0" tIns="0" rIns="0" bIns="0"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sz="500" dirty="0">
                <a:latin typeface="+mn-lt"/>
              </a:rPr>
              <a:t>Venus - Three-Dimensional Perspective View of Alpha Region</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NASA</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21946556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1173F0B9-21AB-4BA8-B927-6185A9B62514}"/>
              </a:ext>
            </a:extLst>
          </p:cNvPr>
          <p:cNvSpPr>
            <a:spLocks noGrp="1"/>
          </p:cNvSpPr>
          <p:nvPr>
            <p:ph type="title"/>
          </p:nvPr>
        </p:nvSpPr>
        <p:spPr>
          <a:xfrm>
            <a:off x="457200" y="479425"/>
            <a:ext cx="8220075" cy="993775"/>
          </a:xfrm>
        </p:spPr>
        <p:txBody>
          <a:bodyPr rtlCol="0"/>
          <a:lstStyle/>
          <a:p>
            <a:pPr eaLnBrk="1" fontAlgn="auto" hangingPunct="1">
              <a:spcAft>
                <a:spcPts val="0"/>
              </a:spcAft>
              <a:defRPr/>
            </a:pPr>
            <a:r>
              <a:rPr lang="en-GB" sz="3600" dirty="0">
                <a:latin typeface="+mn-lt"/>
              </a:rPr>
              <a:t>Pictures of Venus</a:t>
            </a:r>
          </a:p>
        </p:txBody>
      </p:sp>
      <p:sp>
        <p:nvSpPr>
          <p:cNvPr id="5" name="Rectangle 4"/>
          <p:cNvSpPr>
            <a:spLocks noChangeArrowheads="1"/>
          </p:cNvSpPr>
          <p:nvPr/>
        </p:nvSpPr>
        <p:spPr bwMode="auto">
          <a:xfrm>
            <a:off x="750888" y="5286375"/>
            <a:ext cx="7632700" cy="771525"/>
          </a:xfrm>
          <a:prstGeom prst="rect">
            <a:avLst/>
          </a:prstGeom>
          <a:solidFill>
            <a:schemeClr val="bg1"/>
          </a:solidFill>
          <a:ln w="38100">
            <a:solidFill>
              <a:srgbClr val="544361"/>
            </a:solidFill>
            <a:miter lim="800000"/>
            <a:headEnd/>
            <a:tailEnd/>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eaLnBrk="1" hangingPunct="1">
              <a:lnSpc>
                <a:spcPct val="100000"/>
              </a:lnSpc>
              <a:spcBef>
                <a:spcPct val="0"/>
              </a:spcBef>
              <a:buFontTx/>
              <a:buNone/>
            </a:pPr>
            <a:r>
              <a:rPr lang="en-GB" altLang="en-US">
                <a:solidFill>
                  <a:schemeClr val="tx1"/>
                </a:solidFill>
              </a:rPr>
              <a:t>A computer-generated image of Venus made up from data from the Magellan and Pioneer missions.</a:t>
            </a:r>
          </a:p>
        </p:txBody>
      </p:sp>
      <p:pic>
        <p:nvPicPr>
          <p:cNvPr id="21508"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95588" y="1473200"/>
            <a:ext cx="3543300" cy="3543300"/>
          </a:xfrm>
          <a:prstGeom prst="rect">
            <a:avLst/>
          </a:prstGeom>
          <a:noFill/>
          <a:ln w="19050">
            <a:solidFill>
              <a:srgbClr val="544361"/>
            </a:solidFill>
            <a:miter lim="800000"/>
            <a:headEnd/>
            <a:tailEnd/>
          </a:ln>
          <a:extLst>
            <a:ext uri="{909E8E84-426E-40DD-AFC4-6F175D3DCCD1}">
              <a14:hiddenFill xmlns:a14="http://schemas.microsoft.com/office/drawing/2010/main">
                <a:solidFill>
                  <a:srgbClr val="FFFFFF"/>
                </a:solidFill>
              </a14:hiddenFill>
            </a:ext>
          </a:extLst>
        </p:spPr>
      </p:pic>
      <p:sp>
        <p:nvSpPr>
          <p:cNvPr id="21509"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Tuffy-TTF"/>
                <a:ea typeface="Tuffy" panose="020B0603060100000000" charset="0"/>
                <a:cs typeface="Arial" panose="020B0604020202020204" pitchFamily="34" charset="0"/>
              </a:rPr>
              <a:t>“Global view of Venus from Magellan, Pioneer, and Venera data” by </a:t>
            </a:r>
            <a:r>
              <a:rPr lang="en-GB" altLang="en-US" sz="500" b="1">
                <a:solidFill>
                  <a:schemeClr val="tx1"/>
                </a:solidFill>
                <a:latin typeface="Tuffy-TTF"/>
                <a:ea typeface="Tuffy" panose="020B0603060100000000" charset="0"/>
                <a:cs typeface="Arial" panose="020B0604020202020204" pitchFamily="34" charset="0"/>
              </a:rPr>
              <a:t>NASA</a:t>
            </a:r>
            <a:r>
              <a:rPr lang="en-GB" altLang="en-US" sz="500">
                <a:solidFill>
                  <a:schemeClr val="tx1"/>
                </a:solidFill>
                <a:latin typeface="Tuffy-TTF"/>
                <a:ea typeface="Tuffy" panose="020B0603060100000000" charset="0"/>
                <a:cs typeface="Arial" panose="020B0604020202020204" pitchFamily="34" charset="0"/>
              </a:rPr>
              <a:t> is licensed under </a:t>
            </a:r>
            <a:r>
              <a:rPr lang="en-GB" altLang="en-US" sz="500" b="1">
                <a:solidFill>
                  <a:schemeClr val="tx1"/>
                </a:solidFill>
                <a:latin typeface="Tuffy-TTF"/>
                <a:ea typeface="Tuffy" panose="020B0603060100000000" charset="0"/>
                <a:cs typeface="Arial" panose="020B0604020202020204" pitchFamily="34" charset="0"/>
                <a:hlinkClick r:id="rId3"/>
              </a:rPr>
              <a:t>CC BY 2.0</a:t>
            </a:r>
            <a:endParaRPr lang="en-GB" altLang="en-US" sz="500" b="1">
              <a:solidFill>
                <a:schemeClr val="tx1"/>
              </a:solidFill>
              <a:latin typeface="Tuffy-TTF"/>
              <a:ea typeface="Tuffy" panose="020B0603060100000000" charset="0"/>
              <a:cs typeface="Arial" panose="020B0604020202020204" pitchFamily="34" charset="0"/>
            </a:endParaRPr>
          </a:p>
        </p:txBody>
      </p:sp>
    </p:spTree>
    <p:extLst>
      <p:ext uri="{BB962C8B-B14F-4D97-AF65-F5344CB8AC3E}">
        <p14:creationId xmlns:p14="http://schemas.microsoft.com/office/powerpoint/2010/main" val="26037948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3281222"/>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C7D68B2D9B29148AA9181A904001E54" ma:contentTypeVersion="12" ma:contentTypeDescription="Create a new document." ma:contentTypeScope="" ma:versionID="cc51576fc3dc303ba4147adad017babd">
  <xsd:schema xmlns:xsd="http://www.w3.org/2001/XMLSchema" xmlns:xs="http://www.w3.org/2001/XMLSchema" xmlns:p="http://schemas.microsoft.com/office/2006/metadata/properties" xmlns:ns3="eb4e9a10-d56c-4a68-8419-1bdc8d929fe9" xmlns:ns4="f02c0150-201a-4bdd-babd-57a5eb99f21f" targetNamespace="http://schemas.microsoft.com/office/2006/metadata/properties" ma:root="true" ma:fieldsID="098342225c2dc647dc2eb2d396478f76" ns3:_="" ns4:_="">
    <xsd:import namespace="eb4e9a10-d56c-4a68-8419-1bdc8d929fe9"/>
    <xsd:import namespace="f02c0150-201a-4bdd-babd-57a5eb99f21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b4e9a10-d56c-4a68-8419-1bdc8d929fe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02c0150-201a-4bdd-babd-57a5eb99f21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AA77EC4-5ECF-47CD-9337-C5AE428471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b4e9a10-d56c-4a68-8419-1bdc8d929fe9"/>
    <ds:schemaRef ds:uri="f02c0150-201a-4bdd-babd-57a5eb99f2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E349100-FF8F-46AD-AB10-3528102E873B}">
  <ds:schemaRefs>
    <ds:schemaRef ds:uri="http://schemas.microsoft.com/sharepoint/v3/contenttype/forms"/>
  </ds:schemaRefs>
</ds:datastoreItem>
</file>

<file path=customXml/itemProps3.xml><?xml version="1.0" encoding="utf-8"?>
<ds:datastoreItem xmlns:ds="http://schemas.openxmlformats.org/officeDocument/2006/customXml" ds:itemID="{D1AC2CC5-700F-413A-AD19-366E88D38304}">
  <ds:schemaRefs>
    <ds:schemaRef ds:uri="http://purl.org/dc/elements/1.1/"/>
    <ds:schemaRef ds:uri="http://schemas.microsoft.com/office/2006/documentManagement/types"/>
    <ds:schemaRef ds:uri="eb4e9a10-d56c-4a68-8419-1bdc8d929fe9"/>
    <ds:schemaRef ds:uri="http://purl.org/dc/terms/"/>
    <ds:schemaRef ds:uri="f02c0150-201a-4bdd-babd-57a5eb99f21f"/>
    <ds:schemaRef ds:uri="http://purl.org/dc/dcmityp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121</TotalTime>
  <Words>1220</Words>
  <Application>Microsoft Office PowerPoint</Application>
  <PresentationFormat>On-screen Show (4:3)</PresentationFormat>
  <Paragraphs>104</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Twinkl</vt:lpstr>
      <vt:lpstr>Calibri</vt:lpstr>
      <vt:lpstr>Tuffy-TTF</vt:lpstr>
      <vt:lpstr>Arial</vt:lpstr>
      <vt:lpstr>Tuffy</vt:lpstr>
      <vt:lpstr>Office Theme</vt:lpstr>
      <vt:lpstr>PowerPoint Presentation</vt:lpstr>
      <vt:lpstr>PowerPoint Presentation</vt:lpstr>
      <vt:lpstr>The Closest Planet</vt:lpstr>
      <vt:lpstr>PowerPoint Presentation</vt:lpstr>
      <vt:lpstr>PowerPoint Presentation</vt:lpstr>
      <vt:lpstr>PowerPoint Presentation</vt:lpstr>
      <vt:lpstr>Mercury and Earth</vt:lpstr>
      <vt:lpstr>Exploring</vt:lpstr>
      <vt:lpstr>The MESSENGER Mission</vt:lpstr>
      <vt:lpstr>The BepiColombo Mission</vt:lpstr>
      <vt:lpstr>Photographs of Mercury</vt:lpstr>
      <vt:lpstr>Photographs of Mercury</vt:lpstr>
      <vt:lpstr>Photographs of Mercury</vt:lpstr>
      <vt:lpstr>Photographs of Mercury</vt:lpstr>
      <vt:lpstr>Photographs of Mercury</vt:lpstr>
      <vt:lpstr>Photographs of Mercury</vt:lpstr>
      <vt:lpstr>PowerPoint Presentation</vt:lpstr>
      <vt:lpstr>The Hottest Planet</vt:lpstr>
      <vt:lpstr>PowerPoint Presentation</vt:lpstr>
      <vt:lpstr>PowerPoint Presentation</vt:lpstr>
      <vt:lpstr>PowerPoint Presentation</vt:lpstr>
      <vt:lpstr>Venus and Earth</vt:lpstr>
      <vt:lpstr>Exploration</vt:lpstr>
      <vt:lpstr>Pictures of Venus</vt:lpstr>
      <vt:lpstr>Pictures of Venus</vt:lpstr>
      <vt:lpstr>Pictures of Venus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Ashby</dc:creator>
  <cp:lastModifiedBy>Bethany Jane</cp:lastModifiedBy>
  <cp:revision>23</cp:revision>
  <dcterms:created xsi:type="dcterms:W3CDTF">2018-11-02T09:30:37Z</dcterms:created>
  <dcterms:modified xsi:type="dcterms:W3CDTF">2021-01-14T09:24:43Z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0x0101006C7D68B2D9B29148AA9181A904001E54</vt:lpwstr>
  </property>
</Properties>
</file>