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56" r:id="rId5"/>
    <p:sldId id="257" r:id="rId6"/>
    <p:sldId id="258" r:id="rId7"/>
    <p:sldId id="259" r:id="rId8"/>
    <p:sldId id="260" r:id="rId9"/>
    <p:sldId id="261" r:id="rId10"/>
    <p:sldId id="263" r:id="rId11"/>
    <p:sldId id="262" r:id="rId12"/>
    <p:sldId id="264" r:id="rId13"/>
    <p:sldId id="265" r:id="rId1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105" d="100"/>
          <a:sy n="105" d="100"/>
        </p:scale>
        <p:origin x="834"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ableStyles" Target="tableStyles.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presProps" Target="presProps.xml"/><Relationship Id="rId10" Type="http://schemas.openxmlformats.org/officeDocument/2006/relationships/slide" Target="slides/slide6.xml"/><Relationship Id="rId19"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Hannah Gordon" userId="8c0d3731-2967-4c8d-8eb3-56880b19d73e" providerId="ADAL" clId="{1F47787A-C50C-45BA-9C03-DE7C1312D2D4}"/>
    <pc:docChg chg="delSld">
      <pc:chgData name="Hannah Gordon" userId="8c0d3731-2967-4c8d-8eb3-56880b19d73e" providerId="ADAL" clId="{1F47787A-C50C-45BA-9C03-DE7C1312D2D4}" dt="2025-05-09T10:57:16.418" v="0" actId="47"/>
      <pc:docMkLst>
        <pc:docMk/>
      </pc:docMkLst>
      <pc:sldChg chg="del">
        <pc:chgData name="Hannah Gordon" userId="8c0d3731-2967-4c8d-8eb3-56880b19d73e" providerId="ADAL" clId="{1F47787A-C50C-45BA-9C03-DE7C1312D2D4}" dt="2025-05-09T10:57:16.418" v="0" actId="47"/>
        <pc:sldMkLst>
          <pc:docMk/>
          <pc:sldMk cId="3763446621" sldId="266"/>
        </pc:sldMkLst>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4212" y="685799"/>
            <a:ext cx="8001000" cy="2971801"/>
          </a:xfrm>
        </p:spPr>
        <p:txBody>
          <a:bodyPr anchor="b">
            <a:normAutofit/>
          </a:bodyPr>
          <a:lstStyle>
            <a:lvl1pPr algn="l">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684212" y="3843867"/>
            <a:ext cx="6400800" cy="1947333"/>
          </a:xfrm>
        </p:spPr>
        <p:txBody>
          <a:bodyPr anchor="t">
            <a:normAutofit/>
          </a:bodyPr>
          <a:lstStyle>
            <a:lvl1pPr marL="0" indent="0" algn="l">
              <a:buNone/>
              <a:defRPr sz="2100">
                <a:solidFill>
                  <a:schemeClr val="bg2">
                    <a:lumMod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BFFF47DE-3747-4A86-9E69-96D085323692}" type="datetimeFigureOut">
              <a:rPr lang="en-GB" smtClean="0"/>
              <a:t>09/05/2025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8081AA5-DC02-4705-801C-62DCA340CED0}" type="slidenum">
              <a:rPr lang="en-GB" smtClean="0"/>
              <a:t>‹#›</a:t>
            </a:fld>
            <a:endParaRPr lang="en-GB"/>
          </a:p>
        </p:txBody>
      </p:sp>
      <p:cxnSp>
        <p:nvCxnSpPr>
          <p:cNvPr id="16" name="Straight Connector 15"/>
          <p:cNvCxnSpPr/>
          <p:nvPr/>
        </p:nvCxnSpPr>
        <p:spPr>
          <a:xfrm flipH="1">
            <a:off x="8228012" y="8467"/>
            <a:ext cx="3810000" cy="3810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7" name="Straight Connector 16"/>
          <p:cNvCxnSpPr/>
          <p:nvPr/>
        </p:nvCxnSpPr>
        <p:spPr>
          <a:xfrm flipH="1">
            <a:off x="6108170" y="91545"/>
            <a:ext cx="6080655" cy="6080655"/>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9" name="Straight Connector 18"/>
          <p:cNvCxnSpPr/>
          <p:nvPr/>
        </p:nvCxnSpPr>
        <p:spPr>
          <a:xfrm flipH="1">
            <a:off x="7235825" y="228600"/>
            <a:ext cx="4953000" cy="4953000"/>
          </a:xfrm>
          <a:prstGeom prst="line">
            <a:avLst/>
          </a:prstGeom>
          <a:ln w="1270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335837" y="32278"/>
            <a:ext cx="4852989" cy="485298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3" name="Straight Connector 22"/>
          <p:cNvCxnSpPr/>
          <p:nvPr/>
        </p:nvCxnSpPr>
        <p:spPr>
          <a:xfrm flipH="1">
            <a:off x="7845426" y="609601"/>
            <a:ext cx="4343399" cy="4343399"/>
          </a:xfrm>
          <a:prstGeom prst="line">
            <a:avLst/>
          </a:prstGeom>
          <a:ln w="31750">
            <a:solidFill>
              <a:schemeClr val="tx1"/>
            </a:solidFill>
          </a:ln>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19220346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FFF47DE-3747-4A86-9E69-96D085323692}" type="datetimeFigureOut">
              <a:rPr lang="en-GB" smtClean="0"/>
              <a:t>09/05/2025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8081AA5-DC02-4705-801C-62DCA340CED0}" type="slidenum">
              <a:rPr lang="en-GB" smtClean="0"/>
              <a:t>‹#›</a:t>
            </a:fld>
            <a:endParaRPr lang="en-GB"/>
          </a:p>
        </p:txBody>
      </p:sp>
    </p:spTree>
    <p:extLst>
      <p:ext uri="{BB962C8B-B14F-4D97-AF65-F5344CB8AC3E}">
        <p14:creationId xmlns:p14="http://schemas.microsoft.com/office/powerpoint/2010/main" val="36462306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4211" y="2006600"/>
            <a:ext cx="8534401" cy="2281600"/>
          </a:xfrm>
        </p:spPr>
        <p:txBody>
          <a:bodyPr anchor="b">
            <a:normAutofit/>
          </a:bodyPr>
          <a:lstStyle>
            <a:lvl1pPr algn="l">
              <a:defRPr sz="3600" b="0" cap="all"/>
            </a:lvl1pPr>
          </a:lstStyle>
          <a:p>
            <a:r>
              <a:rPr lang="en-US"/>
              <a:t>Click to edit Master title style</a:t>
            </a:r>
            <a:endParaRPr lang="en-US" dirty="0"/>
          </a:p>
        </p:txBody>
      </p:sp>
      <p:sp>
        <p:nvSpPr>
          <p:cNvPr id="3" name="Text Placeholder 2"/>
          <p:cNvSpPr>
            <a:spLocks noGrp="1"/>
          </p:cNvSpPr>
          <p:nvPr>
            <p:ph type="body" idx="1"/>
          </p:nvPr>
        </p:nvSpPr>
        <p:spPr>
          <a:xfrm>
            <a:off x="684213" y="4495800"/>
            <a:ext cx="8534400" cy="14986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FFF47DE-3747-4A86-9E69-96D085323692}" type="datetimeFigureOut">
              <a:rPr lang="en-GB" smtClean="0"/>
              <a:t>09/05/2025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8081AA5-DC02-4705-801C-62DCA340CED0}" type="slidenum">
              <a:rPr lang="en-GB" smtClean="0"/>
              <a:t>‹#›</a:t>
            </a:fld>
            <a:endParaRPr lang="en-GB"/>
          </a:p>
        </p:txBody>
      </p:sp>
    </p:spTree>
    <p:extLst>
      <p:ext uri="{BB962C8B-B14F-4D97-AF65-F5344CB8AC3E}">
        <p14:creationId xmlns:p14="http://schemas.microsoft.com/office/powerpoint/2010/main" val="30770867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84211" y="685800"/>
            <a:ext cx="4937655" cy="361526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808133" y="685801"/>
            <a:ext cx="4934479" cy="3615266"/>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FFF47DE-3747-4A86-9E69-96D085323692}" type="datetimeFigureOut">
              <a:rPr lang="en-GB" smtClean="0"/>
              <a:t>09/05/2025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8081AA5-DC02-4705-801C-62DCA340CED0}" type="slidenum">
              <a:rPr lang="en-GB" smtClean="0"/>
              <a:t>‹#›</a:t>
            </a:fld>
            <a:endParaRPr lang="en-GB"/>
          </a:p>
        </p:txBody>
      </p:sp>
    </p:spTree>
    <p:extLst>
      <p:ext uri="{BB962C8B-B14F-4D97-AF65-F5344CB8AC3E}">
        <p14:creationId xmlns:p14="http://schemas.microsoft.com/office/powerpoint/2010/main" val="427090254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972080" y="685800"/>
            <a:ext cx="4649787"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84211" y="1270529"/>
            <a:ext cx="4937655" cy="303053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079066" y="685800"/>
            <a:ext cx="4665134" cy="576262"/>
          </a:xfrm>
        </p:spPr>
        <p:txBody>
          <a:bodyPr anchor="b">
            <a:noAutofit/>
          </a:bodyPr>
          <a:lstStyle>
            <a:lvl1pPr marL="0" indent="0">
              <a:buNone/>
              <a:defRPr sz="28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806545" y="1262062"/>
            <a:ext cx="4929188" cy="3030538"/>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FFF47DE-3747-4A86-9E69-96D085323692}" type="datetimeFigureOut">
              <a:rPr lang="en-GB" smtClean="0"/>
              <a:t>09/05/2025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8081AA5-DC02-4705-801C-62DCA340CED0}" type="slidenum">
              <a:rPr lang="en-GB" smtClean="0"/>
              <a:t>‹#›</a:t>
            </a:fld>
            <a:endParaRPr lang="en-GB"/>
          </a:p>
        </p:txBody>
      </p:sp>
    </p:spTree>
    <p:extLst>
      <p:ext uri="{BB962C8B-B14F-4D97-AF65-F5344CB8AC3E}">
        <p14:creationId xmlns:p14="http://schemas.microsoft.com/office/powerpoint/2010/main" val="202300763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FFF47DE-3747-4A86-9E69-96D085323692}" type="datetimeFigureOut">
              <a:rPr lang="en-GB" smtClean="0"/>
              <a:t>09/05/2025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B8081AA5-DC02-4705-801C-62DCA340CED0}" type="slidenum">
              <a:rPr lang="en-GB" smtClean="0"/>
              <a:t>‹#›</a:t>
            </a:fld>
            <a:endParaRPr lang="en-GB"/>
          </a:p>
        </p:txBody>
      </p:sp>
    </p:spTree>
    <p:extLst>
      <p:ext uri="{BB962C8B-B14F-4D97-AF65-F5344CB8AC3E}">
        <p14:creationId xmlns:p14="http://schemas.microsoft.com/office/powerpoint/2010/main" val="9757300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FFF47DE-3747-4A86-9E69-96D085323692}" type="datetimeFigureOut">
              <a:rPr lang="en-GB" smtClean="0"/>
              <a:t>09/05/2025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B8081AA5-DC02-4705-801C-62DCA340CED0}" type="slidenum">
              <a:rPr lang="en-GB" smtClean="0"/>
              <a:t>‹#›</a:t>
            </a:fld>
            <a:endParaRPr lang="en-GB"/>
          </a:p>
        </p:txBody>
      </p:sp>
    </p:spTree>
    <p:extLst>
      <p:ext uri="{BB962C8B-B14F-4D97-AF65-F5344CB8AC3E}">
        <p14:creationId xmlns:p14="http://schemas.microsoft.com/office/powerpoint/2010/main" val="422722459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085012" y="685800"/>
            <a:ext cx="3657600" cy="1371600"/>
          </a:xfrm>
        </p:spPr>
        <p:txBody>
          <a:bodyPr anchor="b">
            <a:normAutofit/>
          </a:bodyPr>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684212" y="685800"/>
            <a:ext cx="5943601" cy="5308600"/>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7085012" y="2209799"/>
            <a:ext cx="3657600" cy="2091267"/>
          </a:xfrm>
        </p:spPr>
        <p:txBody>
          <a:bodyPr anchor="t">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FFF47DE-3747-4A86-9E69-96D085323692}" type="datetimeFigureOut">
              <a:rPr lang="en-GB" smtClean="0"/>
              <a:t>09/05/2025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8081AA5-DC02-4705-801C-62DCA340CED0}" type="slidenum">
              <a:rPr lang="en-GB" smtClean="0"/>
              <a:t>‹#›</a:t>
            </a:fld>
            <a:endParaRPr lang="en-GB"/>
          </a:p>
        </p:txBody>
      </p:sp>
    </p:spTree>
    <p:extLst>
      <p:ext uri="{BB962C8B-B14F-4D97-AF65-F5344CB8AC3E}">
        <p14:creationId xmlns:p14="http://schemas.microsoft.com/office/powerpoint/2010/main" val="108211897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722812" y="1447800"/>
            <a:ext cx="6019800" cy="1143000"/>
          </a:xfrm>
        </p:spPr>
        <p:txBody>
          <a:bodyPr anchor="b">
            <a:normAutofit/>
          </a:bodyPr>
          <a:lstStyle>
            <a:lvl1pPr algn="l">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989012" y="914400"/>
            <a:ext cx="3280974" cy="45720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4722812" y="2777066"/>
            <a:ext cx="6021388" cy="2048933"/>
          </a:xfrm>
        </p:spPr>
        <p:txBody>
          <a:bodyPr anchor="t">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FFF47DE-3747-4A86-9E69-96D085323692}" type="datetimeFigureOut">
              <a:rPr lang="en-GB" smtClean="0"/>
              <a:t>09/05/2025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8081AA5-DC02-4705-801C-62DCA340CED0}" type="slidenum">
              <a:rPr lang="en-GB" smtClean="0"/>
              <a:t>‹#›</a:t>
            </a:fld>
            <a:endParaRPr lang="en-GB"/>
          </a:p>
        </p:txBody>
      </p:sp>
    </p:spTree>
    <p:extLst>
      <p:ext uri="{BB962C8B-B14F-4D97-AF65-F5344CB8AC3E}">
        <p14:creationId xmlns:p14="http://schemas.microsoft.com/office/powerpoint/2010/main" val="193600989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17" name="Picture Placeholder 2"/>
          <p:cNvSpPr>
            <a:spLocks noGrp="1" noChangeAspect="1"/>
          </p:cNvSpPr>
          <p:nvPr>
            <p:ph type="pic" idx="13"/>
          </p:nvPr>
        </p:nvSpPr>
        <p:spPr>
          <a:xfrm>
            <a:off x="685800" y="533400"/>
            <a:ext cx="10818812" cy="3124200"/>
          </a:xfrm>
          <a:prstGeom prst="snip2DiagRect">
            <a:avLst>
              <a:gd name="adj1" fmla="val 10815"/>
              <a:gd name="adj2" fmla="val 0"/>
            </a:avLst>
          </a:prstGeom>
          <a:ln w="15875">
            <a:solidFill>
              <a:schemeClr val="tx1">
                <a:alpha val="4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16" name="Text Placeholder 9"/>
          <p:cNvSpPr>
            <a:spLocks noGrp="1"/>
          </p:cNvSpPr>
          <p:nvPr>
            <p:ph type="body" sz="quarter" idx="14"/>
          </p:nvPr>
        </p:nvSpPr>
        <p:spPr>
          <a:xfrm>
            <a:off x="914402" y="3843867"/>
            <a:ext cx="8304210" cy="457200"/>
          </a:xfrm>
        </p:spPr>
        <p:txBody>
          <a:bodyPr anchor="t">
            <a:normAutofit/>
          </a:bodyPr>
          <a:lstStyle>
            <a:lvl1pPr marL="0" indent="0">
              <a:buFontTx/>
              <a:buNone/>
              <a:defRPr sz="16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Date Placeholder 2"/>
          <p:cNvSpPr>
            <a:spLocks noGrp="1"/>
          </p:cNvSpPr>
          <p:nvPr>
            <p:ph type="dt" sz="half" idx="10"/>
          </p:nvPr>
        </p:nvSpPr>
        <p:spPr/>
        <p:txBody>
          <a:bodyPr/>
          <a:lstStyle/>
          <a:p>
            <a:fld id="{BFFF47DE-3747-4A86-9E69-96D085323692}" type="datetimeFigureOut">
              <a:rPr lang="en-GB" smtClean="0"/>
              <a:t>09/05/2025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B8081AA5-DC02-4705-801C-62DCA340CED0}" type="slidenum">
              <a:rPr lang="en-GB" smtClean="0"/>
              <a:t>‹#›</a:t>
            </a:fld>
            <a:endParaRPr lang="en-GB"/>
          </a:p>
        </p:txBody>
      </p:sp>
    </p:spTree>
    <p:extLst>
      <p:ext uri="{BB962C8B-B14F-4D97-AF65-F5344CB8AC3E}">
        <p14:creationId xmlns:p14="http://schemas.microsoft.com/office/powerpoint/2010/main" val="412604048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anchor="ctr">
            <a:normAutofit/>
          </a:bodyPr>
          <a:lstStyle>
            <a:lvl1pPr algn="l">
              <a:defRPr sz="3200" b="0" cap="all"/>
            </a:lvl1pPr>
          </a:lstStyle>
          <a:p>
            <a:r>
              <a:rPr lang="en-US"/>
              <a:t>Click to edit Master title style</a:t>
            </a:r>
            <a:endParaRPr lang="en-US" dirty="0"/>
          </a:p>
        </p:txBody>
      </p:sp>
      <p:sp>
        <p:nvSpPr>
          <p:cNvPr id="3" name="Text Placeholder 2"/>
          <p:cNvSpPr>
            <a:spLocks noGrp="1"/>
          </p:cNvSpPr>
          <p:nvPr>
            <p:ph type="body" idx="1"/>
          </p:nvPr>
        </p:nvSpPr>
        <p:spPr>
          <a:xfrm>
            <a:off x="684212" y="4114800"/>
            <a:ext cx="8535988" cy="1879600"/>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FFF47DE-3747-4A86-9E69-96D085323692}" type="datetimeFigureOut">
              <a:rPr lang="en-GB" smtClean="0"/>
              <a:t>09/05/2025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8081AA5-DC02-4705-801C-62DCA340CED0}" type="slidenum">
              <a:rPr lang="en-GB" smtClean="0"/>
              <a:t>‹#›</a:t>
            </a:fld>
            <a:endParaRPr lang="en-GB"/>
          </a:p>
        </p:txBody>
      </p:sp>
    </p:spTree>
    <p:extLst>
      <p:ext uri="{BB962C8B-B14F-4D97-AF65-F5344CB8AC3E}">
        <p14:creationId xmlns:p14="http://schemas.microsoft.com/office/powerpoint/2010/main" val="175202159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85800"/>
            <a:ext cx="9144001" cy="2743200"/>
          </a:xfrm>
        </p:spPr>
        <p:txBody>
          <a:bodyPr anchor="ctr">
            <a:normAutofit/>
          </a:bodyPr>
          <a:lstStyle>
            <a:lvl1pPr algn="l">
              <a:defRPr sz="3200" b="0" cap="all">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446212" y="3429000"/>
            <a:ext cx="8534400"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84213" y="4301067"/>
            <a:ext cx="8534400" cy="1684865"/>
          </a:xfrm>
        </p:spPr>
        <p:txBody>
          <a:bodyPr anchor="ctr">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FFF47DE-3747-4A86-9E69-96D085323692}" type="datetimeFigureOut">
              <a:rPr lang="en-GB" smtClean="0"/>
              <a:t>09/05/2025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8081AA5-DC02-4705-801C-62DCA340CED0}" type="slidenum">
              <a:rPr lang="en-GB" smtClean="0"/>
              <a:t>‹#›</a:t>
            </a:fld>
            <a:endParaRPr lang="en-GB"/>
          </a:p>
        </p:txBody>
      </p:sp>
      <p:sp>
        <p:nvSpPr>
          <p:cNvPr id="14" name="TextBox 13"/>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198646032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84212" y="3429000"/>
            <a:ext cx="8534400" cy="1697400"/>
          </a:xfrm>
        </p:spPr>
        <p:txBody>
          <a:bodyPr anchor="b">
            <a:normAutofit/>
          </a:bodyPr>
          <a:lstStyle>
            <a:lvl1pPr algn="l">
              <a:defRPr sz="3200" b="0" cap="all"/>
            </a:lvl1pPr>
          </a:lstStyle>
          <a:p>
            <a:r>
              <a:rPr lang="en-US"/>
              <a:t>Click to edit Master title style</a:t>
            </a:r>
            <a:endParaRPr lang="en-US" dirty="0"/>
          </a:p>
        </p:txBody>
      </p:sp>
      <p:sp>
        <p:nvSpPr>
          <p:cNvPr id="3" name="Text Placeholder 2"/>
          <p:cNvSpPr>
            <a:spLocks noGrp="1"/>
          </p:cNvSpPr>
          <p:nvPr>
            <p:ph type="body" idx="1"/>
          </p:nvPr>
        </p:nvSpPr>
        <p:spPr>
          <a:xfrm>
            <a:off x="684211" y="5132981"/>
            <a:ext cx="8535990" cy="860400"/>
          </a:xfrm>
        </p:spPr>
        <p:txBody>
          <a:bodyPr anchor="t">
            <a:normAutofit/>
          </a:bodyPr>
          <a:lstStyle>
            <a:lvl1pPr marL="0" indent="0" algn="l">
              <a:buNone/>
              <a:defRPr sz="20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FFF47DE-3747-4A86-9E69-96D085323692}" type="datetimeFigureOut">
              <a:rPr lang="en-GB" smtClean="0"/>
              <a:t>09/05/2025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8081AA5-DC02-4705-801C-62DCA340CED0}" type="slidenum">
              <a:rPr lang="en-GB" smtClean="0"/>
              <a:t>‹#›</a:t>
            </a:fld>
            <a:endParaRPr lang="en-GB"/>
          </a:p>
        </p:txBody>
      </p:sp>
    </p:spTree>
    <p:extLst>
      <p:ext uri="{BB962C8B-B14F-4D97-AF65-F5344CB8AC3E}">
        <p14:creationId xmlns:p14="http://schemas.microsoft.com/office/powerpoint/2010/main" val="10257502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3" y="685800"/>
            <a:ext cx="9144000" cy="2743200"/>
          </a:xfrm>
        </p:spPr>
        <p:txBody>
          <a:bodyPr anchor="ctr">
            <a:normAutofit/>
          </a:bodyPr>
          <a:lstStyle>
            <a:lvl1pPr algn="l">
              <a:defRPr sz="3200" b="0" cap="all">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684212" y="3928534"/>
            <a:ext cx="8534401" cy="1049866"/>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4211" y="4978400"/>
            <a:ext cx="8534401" cy="1016000"/>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FFF47DE-3747-4A86-9E69-96D085323692}" type="datetimeFigureOut">
              <a:rPr lang="en-GB" smtClean="0"/>
              <a:t>09/05/2025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8081AA5-DC02-4705-801C-62DCA340CED0}" type="slidenum">
              <a:rPr lang="en-GB" smtClean="0"/>
              <a:t>‹#›</a:t>
            </a:fld>
            <a:endParaRPr lang="en-GB"/>
          </a:p>
        </p:txBody>
      </p:sp>
      <p:sp>
        <p:nvSpPr>
          <p:cNvPr id="11" name="TextBox 10"/>
          <p:cNvSpPr txBox="1"/>
          <p:nvPr/>
        </p:nvSpPr>
        <p:spPr>
          <a:xfrm>
            <a:off x="531812" y="812222"/>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2" name="TextBox 11"/>
          <p:cNvSpPr txBox="1"/>
          <p:nvPr/>
        </p:nvSpPr>
        <p:spPr>
          <a:xfrm>
            <a:off x="10285412" y="276860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spTree>
    <p:extLst>
      <p:ext uri="{BB962C8B-B14F-4D97-AF65-F5344CB8AC3E}">
        <p14:creationId xmlns:p14="http://schemas.microsoft.com/office/powerpoint/2010/main" val="214185762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4213" y="685800"/>
            <a:ext cx="10058400" cy="2743200"/>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684212" y="3928534"/>
            <a:ext cx="8534400" cy="838200"/>
          </a:xfrm>
        </p:spPr>
        <p:txBody>
          <a:bodyPr vert="horz" lIns="91440" tIns="45720" rIns="91440" bIns="45720" rtlCol="0" anchor="b">
            <a:normAutofit/>
          </a:bodyPr>
          <a:lstStyle>
            <a:lvl1pPr>
              <a:buNone/>
              <a:defRPr lang="en-US" sz="2400" b="0" cap="all"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684211" y="4766732"/>
            <a:ext cx="8534401" cy="1227667"/>
          </a:xfrm>
        </p:spPr>
        <p:txBody>
          <a:bodyPr anchor="t">
            <a:normAutofit/>
          </a:bodyPr>
          <a:lstStyle>
            <a:lvl1pPr marL="0" indent="0" algn="l">
              <a:buNone/>
              <a:defRPr sz="1800">
                <a:solidFill>
                  <a:schemeClr val="bg2">
                    <a:lumMod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FFF47DE-3747-4A86-9E69-96D085323692}" type="datetimeFigureOut">
              <a:rPr lang="en-GB" smtClean="0"/>
              <a:t>09/05/2025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8081AA5-DC02-4705-801C-62DCA340CED0}" type="slidenum">
              <a:rPr lang="en-GB" smtClean="0"/>
              <a:t>‹#›</a:t>
            </a:fld>
            <a:endParaRPr lang="en-GB"/>
          </a:p>
        </p:txBody>
      </p:sp>
    </p:spTree>
    <p:extLst>
      <p:ext uri="{BB962C8B-B14F-4D97-AF65-F5344CB8AC3E}">
        <p14:creationId xmlns:p14="http://schemas.microsoft.com/office/powerpoint/2010/main" val="259712831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FFF47DE-3747-4A86-9E69-96D085323692}" type="datetimeFigureOut">
              <a:rPr lang="en-GB" smtClean="0"/>
              <a:t>09/05/2025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8081AA5-DC02-4705-801C-62DCA340CED0}" type="slidenum">
              <a:rPr lang="en-GB" smtClean="0"/>
              <a:t>‹#›</a:t>
            </a:fld>
            <a:endParaRPr lang="en-GB"/>
          </a:p>
        </p:txBody>
      </p:sp>
    </p:spTree>
    <p:extLst>
      <p:ext uri="{BB962C8B-B14F-4D97-AF65-F5344CB8AC3E}">
        <p14:creationId xmlns:p14="http://schemas.microsoft.com/office/powerpoint/2010/main" val="293302047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685212" y="685800"/>
            <a:ext cx="2057400" cy="45720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85800" y="685800"/>
            <a:ext cx="7823200" cy="53086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FFF47DE-3747-4A86-9E69-96D085323692}" type="datetimeFigureOut">
              <a:rPr lang="en-GB" smtClean="0"/>
              <a:t>09/05/2025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8081AA5-DC02-4705-801C-62DCA340CED0}" type="slidenum">
              <a:rPr lang="en-GB" smtClean="0"/>
              <a:t>‹#›</a:t>
            </a:fld>
            <a:endParaRPr lang="en-GB"/>
          </a:p>
        </p:txBody>
      </p:sp>
    </p:spTree>
    <p:extLst>
      <p:ext uri="{BB962C8B-B14F-4D97-AF65-F5344CB8AC3E}">
        <p14:creationId xmlns:p14="http://schemas.microsoft.com/office/powerpoint/2010/main" val="37026195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grpSp>
        <p:nvGrpSpPr>
          <p:cNvPr id="7" name="Group 6"/>
          <p:cNvGrpSpPr/>
          <p:nvPr/>
        </p:nvGrpSpPr>
        <p:grpSpPr>
          <a:xfrm>
            <a:off x="9206969" y="2963333"/>
            <a:ext cx="2981858" cy="3208867"/>
            <a:chOff x="9206969" y="2963333"/>
            <a:chExt cx="2981858" cy="3208867"/>
          </a:xfrm>
        </p:grpSpPr>
        <p:cxnSp>
          <p:nvCxnSpPr>
            <p:cNvPr id="8" name="Straight Connector 7"/>
            <p:cNvCxnSpPr/>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9" name="Straight Connector 8"/>
            <p:cNvCxnSpPr/>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 name="Straight Connector 9"/>
            <p:cNvCxnSpPr/>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1" name="Straight Connector 10"/>
            <p:cNvCxnSpPr/>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p:cNvCxnSpPr/>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Placeholder 1"/>
          <p:cNvSpPr>
            <a:spLocks noGrp="1"/>
          </p:cNvSpPr>
          <p:nvPr>
            <p:ph type="title"/>
          </p:nvPr>
        </p:nvSpPr>
        <p:spPr>
          <a:xfrm>
            <a:off x="684212" y="4487332"/>
            <a:ext cx="8534400" cy="15070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4212" y="685800"/>
            <a:ext cx="8534400" cy="3615267"/>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9904412" y="6172200"/>
            <a:ext cx="1600200" cy="365125"/>
          </a:xfrm>
          <a:prstGeom prst="rect">
            <a:avLst/>
          </a:prstGeom>
        </p:spPr>
        <p:txBody>
          <a:bodyPr vert="horz" lIns="91440" tIns="45720" rIns="91440" bIns="45720" rtlCol="0" anchor="t"/>
          <a:lstStyle>
            <a:lvl1pPr algn="r">
              <a:defRPr sz="1000" b="0" i="0">
                <a:solidFill>
                  <a:schemeClr val="bg2">
                    <a:lumMod val="50000"/>
                  </a:schemeClr>
                </a:solidFill>
                <a:effectLst/>
                <a:latin typeface="+mn-lt"/>
              </a:defRPr>
            </a:lvl1pPr>
          </a:lstStyle>
          <a:p>
            <a:fld id="{BFFF47DE-3747-4A86-9E69-96D085323692}" type="datetimeFigureOut">
              <a:rPr lang="en-GB" smtClean="0"/>
              <a:t>09/05/2025</a:t>
            </a:fld>
            <a:endParaRPr lang="en-GB"/>
          </a:p>
        </p:txBody>
      </p:sp>
      <p:sp>
        <p:nvSpPr>
          <p:cNvPr id="5" name="Footer Placeholder 4"/>
          <p:cNvSpPr>
            <a:spLocks noGrp="1"/>
          </p:cNvSpPr>
          <p:nvPr>
            <p:ph type="ftr" sz="quarter" idx="3"/>
          </p:nvPr>
        </p:nvSpPr>
        <p:spPr>
          <a:xfrm>
            <a:off x="684212" y="6172200"/>
            <a:ext cx="7543800" cy="365125"/>
          </a:xfrm>
          <a:prstGeom prst="rect">
            <a:avLst/>
          </a:prstGeom>
        </p:spPr>
        <p:txBody>
          <a:bodyPr vert="horz" lIns="91440" tIns="45720" rIns="91440" bIns="45720" rtlCol="0" anchor="t"/>
          <a:lstStyle>
            <a:lvl1pPr algn="l">
              <a:defRPr sz="1000" b="0" i="0">
                <a:solidFill>
                  <a:schemeClr val="bg2">
                    <a:lumMod val="50000"/>
                  </a:schemeClr>
                </a:solidFill>
                <a:effectLst/>
                <a:latin typeface="+mn-lt"/>
              </a:defRPr>
            </a:lvl1pPr>
          </a:lstStyle>
          <a:p>
            <a:endParaRPr lang="en-GB"/>
          </a:p>
        </p:txBody>
      </p:sp>
      <p:sp>
        <p:nvSpPr>
          <p:cNvPr id="6" name="Slide Number Placeholder 5"/>
          <p:cNvSpPr>
            <a:spLocks noGrp="1"/>
          </p:cNvSpPr>
          <p:nvPr>
            <p:ph type="sldNum" sz="quarter" idx="4"/>
          </p:nvPr>
        </p:nvSpPr>
        <p:spPr>
          <a:xfrm>
            <a:off x="10363200" y="5578475"/>
            <a:ext cx="1142245" cy="669925"/>
          </a:xfrm>
          <a:prstGeom prst="rect">
            <a:avLst/>
          </a:prstGeom>
        </p:spPr>
        <p:txBody>
          <a:bodyPr vert="horz" lIns="91440" tIns="45720" rIns="91440" bIns="45720" rtlCol="0" anchor="b"/>
          <a:lstStyle>
            <a:lvl1pPr algn="r">
              <a:defRPr sz="3200" b="0" i="0">
                <a:solidFill>
                  <a:schemeClr val="bg2">
                    <a:lumMod val="50000"/>
                  </a:schemeClr>
                </a:solidFill>
                <a:effectLst/>
                <a:latin typeface="+mn-lt"/>
              </a:defRPr>
            </a:lvl1pPr>
          </a:lstStyle>
          <a:p>
            <a:fld id="{B8081AA5-DC02-4705-801C-62DCA340CED0}" type="slidenum">
              <a:rPr lang="en-GB" smtClean="0"/>
              <a:t>‹#›</a:t>
            </a:fld>
            <a:endParaRPr lang="en-GB"/>
          </a:p>
        </p:txBody>
      </p:sp>
    </p:spTree>
    <p:extLst>
      <p:ext uri="{BB962C8B-B14F-4D97-AF65-F5344CB8AC3E}">
        <p14:creationId xmlns:p14="http://schemas.microsoft.com/office/powerpoint/2010/main" val="2631637059"/>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2000" kern="1200" cap="none">
          <a:solidFill>
            <a:schemeClr val="bg2">
              <a:lumMod val="7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800" kern="1200" cap="none">
          <a:solidFill>
            <a:schemeClr val="bg2">
              <a:lumMod val="7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600" kern="1200" cap="none">
          <a:solidFill>
            <a:schemeClr val="bg2">
              <a:lumMod val="7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80000"/>
        <a:buFont typeface="Wingdings 3" panose="05040102010807070707" pitchFamily="18" charset="2"/>
        <a:buChar char=""/>
        <a:defRPr sz="1400" kern="1200" cap="none">
          <a:solidFill>
            <a:schemeClr val="bg2">
              <a:lumMod val="7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3068B2-F43D-F9A6-B8C5-4E69B39C4373}"/>
              </a:ext>
            </a:extLst>
          </p:cNvPr>
          <p:cNvSpPr>
            <a:spLocks noGrp="1"/>
          </p:cNvSpPr>
          <p:nvPr>
            <p:ph type="ctrTitle"/>
          </p:nvPr>
        </p:nvSpPr>
        <p:spPr/>
        <p:txBody>
          <a:bodyPr/>
          <a:lstStyle/>
          <a:p>
            <a:r>
              <a:rPr lang="en-US" dirty="0">
                <a:latin typeface="Arial" panose="020B0604020202020204" pitchFamily="34" charset="0"/>
                <a:cs typeface="Arial" panose="020B0604020202020204" pitchFamily="34" charset="0"/>
              </a:rPr>
              <a:t>Accreditation at Fitzwaryn </a:t>
            </a:r>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22805742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508BE5-2EF0-5A3A-092C-32BF3129307A}"/>
              </a:ext>
            </a:extLst>
          </p:cNvPr>
          <p:cNvSpPr>
            <a:spLocks noGrp="1"/>
          </p:cNvSpPr>
          <p:nvPr>
            <p:ph type="title"/>
          </p:nvPr>
        </p:nvSpPr>
        <p:spPr>
          <a:xfrm>
            <a:off x="627062" y="382057"/>
            <a:ext cx="8534400" cy="1507067"/>
          </a:xfrm>
        </p:spPr>
        <p:txBody>
          <a:bodyPr/>
          <a:lstStyle/>
          <a:p>
            <a:r>
              <a:rPr lang="en-US" dirty="0">
                <a:latin typeface="Arial" panose="020B0604020202020204" pitchFamily="34" charset="0"/>
                <a:cs typeface="Arial" panose="020B0604020202020204" pitchFamily="34" charset="0"/>
              </a:rPr>
              <a:t>Aims of the session </a:t>
            </a:r>
            <a:endParaRPr lang="en-GB" dirty="0">
              <a:latin typeface="Arial" panose="020B0604020202020204" pitchFamily="34" charset="0"/>
              <a:cs typeface="Arial" panose="020B0604020202020204" pitchFamily="34" charset="0"/>
            </a:endParaRPr>
          </a:p>
        </p:txBody>
      </p:sp>
      <p:sp>
        <p:nvSpPr>
          <p:cNvPr id="3" name="Title 1">
            <a:extLst>
              <a:ext uri="{FF2B5EF4-FFF2-40B4-BE49-F238E27FC236}">
                <a16:creationId xmlns:a16="http://schemas.microsoft.com/office/drawing/2014/main" id="{B242AEA1-BE8E-B734-C6FB-EA048AF1F967}"/>
              </a:ext>
            </a:extLst>
          </p:cNvPr>
          <p:cNvSpPr txBox="1">
            <a:spLocks/>
          </p:cNvSpPr>
          <p:nvPr/>
        </p:nvSpPr>
        <p:spPr>
          <a:xfrm>
            <a:off x="693737" y="1496482"/>
            <a:ext cx="8534400" cy="1507067"/>
          </a:xfrm>
          <a:prstGeom prst="rect">
            <a:avLst/>
          </a:prstGeom>
          <a:effectLst/>
        </p:spPr>
        <p:txBody>
          <a:bodyPr vert="horz" lIns="91440" tIns="45720" rIns="91440" bIns="45720" rtlCol="0" anchor="ctr">
            <a:normAutofit/>
          </a:bodyPr>
          <a:lst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endParaRPr lang="en-GB" dirty="0">
              <a:latin typeface="Arial" panose="020B0604020202020204" pitchFamily="34" charset="0"/>
              <a:cs typeface="Arial" panose="020B0604020202020204" pitchFamily="34" charset="0"/>
            </a:endParaRPr>
          </a:p>
        </p:txBody>
      </p:sp>
      <p:sp>
        <p:nvSpPr>
          <p:cNvPr id="4" name="TextBox 3">
            <a:extLst>
              <a:ext uri="{FF2B5EF4-FFF2-40B4-BE49-F238E27FC236}">
                <a16:creationId xmlns:a16="http://schemas.microsoft.com/office/drawing/2014/main" id="{279F07DA-F370-4044-D8A9-D7B3E4A70117}"/>
              </a:ext>
            </a:extLst>
          </p:cNvPr>
          <p:cNvSpPr txBox="1"/>
          <p:nvPr/>
        </p:nvSpPr>
        <p:spPr>
          <a:xfrm>
            <a:off x="769142" y="1889124"/>
            <a:ext cx="9911049" cy="1815882"/>
          </a:xfrm>
          <a:prstGeom prst="rect">
            <a:avLst/>
          </a:prstGeom>
          <a:noFill/>
        </p:spPr>
        <p:txBody>
          <a:bodyPr wrap="square" rtlCol="0">
            <a:spAutoFit/>
          </a:bodyPr>
          <a:lstStyle/>
          <a:p>
            <a:pPr marL="285750" indent="-285750">
              <a:buFont typeface="Arial" panose="020B0604020202020204" pitchFamily="34" charset="0"/>
              <a:buChar char="•"/>
            </a:pPr>
            <a:r>
              <a:rPr lang="en-US" sz="2800" dirty="0">
                <a:latin typeface="Arial" panose="020B0604020202020204" pitchFamily="34" charset="0"/>
                <a:cs typeface="Arial" panose="020B0604020202020204" pitchFamily="34" charset="0"/>
              </a:rPr>
              <a:t>To share the KS4 Accreditation routes </a:t>
            </a:r>
          </a:p>
          <a:p>
            <a:pPr marL="285750" indent="-285750">
              <a:buFont typeface="Arial" panose="020B0604020202020204" pitchFamily="34" charset="0"/>
              <a:buChar char="•"/>
            </a:pPr>
            <a:r>
              <a:rPr lang="en-US" sz="2800" dirty="0">
                <a:latin typeface="Arial" panose="020B0604020202020204" pitchFamily="34" charset="0"/>
                <a:cs typeface="Arial" panose="020B0604020202020204" pitchFamily="34" charset="0"/>
              </a:rPr>
              <a:t>To share the KS5 Accreditation routes </a:t>
            </a:r>
          </a:p>
          <a:p>
            <a:pPr marL="285750" indent="-285750">
              <a:buFont typeface="Arial" panose="020B0604020202020204" pitchFamily="34" charset="0"/>
              <a:buChar char="•"/>
            </a:pPr>
            <a:r>
              <a:rPr lang="en-US" sz="2800" dirty="0">
                <a:latin typeface="Arial" panose="020B0604020202020204" pitchFamily="34" charset="0"/>
                <a:cs typeface="Arial" panose="020B0604020202020204" pitchFamily="34" charset="0"/>
              </a:rPr>
              <a:t>To explain more about Functional Skills Qualifications</a:t>
            </a:r>
          </a:p>
          <a:p>
            <a:pPr marL="285750" indent="-285750">
              <a:buFont typeface="Arial" panose="020B0604020202020204" pitchFamily="34" charset="0"/>
              <a:buChar char="•"/>
            </a:pPr>
            <a:r>
              <a:rPr lang="en-US" sz="2800" dirty="0">
                <a:latin typeface="Arial" panose="020B0604020202020204" pitchFamily="34" charset="0"/>
                <a:cs typeface="Arial" panose="020B0604020202020204" pitchFamily="34" charset="0"/>
              </a:rPr>
              <a:t>To have an opportunity to ask questions </a:t>
            </a:r>
            <a:endParaRPr lang="en-GB" sz="2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4552667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50B500-BE79-8037-19AA-E3F82472385C}"/>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EE2437B-089F-BB45-F6FF-63CA1D609EC1}"/>
              </a:ext>
            </a:extLst>
          </p:cNvPr>
          <p:cNvSpPr>
            <a:spLocks noGrp="1"/>
          </p:cNvSpPr>
          <p:nvPr>
            <p:ph type="title"/>
          </p:nvPr>
        </p:nvSpPr>
        <p:spPr>
          <a:xfrm>
            <a:off x="627062" y="382057"/>
            <a:ext cx="8534400" cy="1507067"/>
          </a:xfrm>
        </p:spPr>
        <p:txBody>
          <a:bodyPr/>
          <a:lstStyle/>
          <a:p>
            <a:r>
              <a:rPr lang="en-US" dirty="0">
                <a:latin typeface="Arial" panose="020B0604020202020204" pitchFamily="34" charset="0"/>
                <a:cs typeface="Arial" panose="020B0604020202020204" pitchFamily="34" charset="0"/>
              </a:rPr>
              <a:t>Ks4 Accreditation </a:t>
            </a:r>
            <a:endParaRPr lang="en-GB" dirty="0">
              <a:latin typeface="Arial" panose="020B0604020202020204" pitchFamily="34" charset="0"/>
              <a:cs typeface="Arial" panose="020B0604020202020204" pitchFamily="34" charset="0"/>
            </a:endParaRPr>
          </a:p>
        </p:txBody>
      </p:sp>
      <p:sp>
        <p:nvSpPr>
          <p:cNvPr id="3" name="Title 1">
            <a:extLst>
              <a:ext uri="{FF2B5EF4-FFF2-40B4-BE49-F238E27FC236}">
                <a16:creationId xmlns:a16="http://schemas.microsoft.com/office/drawing/2014/main" id="{C0A13B72-9039-E7D2-D6CD-A244AB3259CB}"/>
              </a:ext>
            </a:extLst>
          </p:cNvPr>
          <p:cNvSpPr txBox="1">
            <a:spLocks/>
          </p:cNvSpPr>
          <p:nvPr/>
        </p:nvSpPr>
        <p:spPr>
          <a:xfrm>
            <a:off x="693737" y="1496482"/>
            <a:ext cx="8534400" cy="1507067"/>
          </a:xfrm>
          <a:prstGeom prst="rect">
            <a:avLst/>
          </a:prstGeom>
          <a:effectLst/>
        </p:spPr>
        <p:txBody>
          <a:bodyPr vert="horz" lIns="91440" tIns="45720" rIns="91440" bIns="45720" rtlCol="0" anchor="ctr">
            <a:normAutofit/>
          </a:bodyPr>
          <a:lst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endParaRPr lang="en-GB" dirty="0">
              <a:latin typeface="Arial" panose="020B0604020202020204" pitchFamily="34" charset="0"/>
              <a:cs typeface="Arial" panose="020B0604020202020204" pitchFamily="34" charset="0"/>
            </a:endParaRPr>
          </a:p>
        </p:txBody>
      </p:sp>
      <p:sp>
        <p:nvSpPr>
          <p:cNvPr id="4" name="TextBox 3">
            <a:extLst>
              <a:ext uri="{FF2B5EF4-FFF2-40B4-BE49-F238E27FC236}">
                <a16:creationId xmlns:a16="http://schemas.microsoft.com/office/drawing/2014/main" id="{5667BD91-3D40-4FD3-1A7B-4F8B1177EBB9}"/>
              </a:ext>
            </a:extLst>
          </p:cNvPr>
          <p:cNvSpPr txBox="1"/>
          <p:nvPr/>
        </p:nvSpPr>
        <p:spPr>
          <a:xfrm>
            <a:off x="627062" y="2305376"/>
            <a:ext cx="5478463" cy="523220"/>
          </a:xfrm>
          <a:prstGeom prst="rect">
            <a:avLst/>
          </a:prstGeom>
          <a:noFill/>
        </p:spPr>
        <p:txBody>
          <a:bodyPr wrap="square" rtlCol="0">
            <a:spAutoFit/>
          </a:bodyPr>
          <a:lstStyle/>
          <a:p>
            <a:r>
              <a:rPr lang="en-US" sz="2800" dirty="0">
                <a:latin typeface="Arial" panose="020B0604020202020204" pitchFamily="34" charset="0"/>
                <a:cs typeface="Arial" panose="020B0604020202020204" pitchFamily="34" charset="0"/>
              </a:rPr>
              <a:t>Skills Passport – Open Awards </a:t>
            </a:r>
            <a:endParaRPr lang="en-GB" sz="2800" dirty="0">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4C8E4A77-0161-B9D6-68AC-177B45A50CD6}"/>
              </a:ext>
            </a:extLst>
          </p:cNvPr>
          <p:cNvSpPr txBox="1"/>
          <p:nvPr/>
        </p:nvSpPr>
        <p:spPr>
          <a:xfrm>
            <a:off x="627062" y="3429000"/>
            <a:ext cx="5964238" cy="523220"/>
          </a:xfrm>
          <a:prstGeom prst="rect">
            <a:avLst/>
          </a:prstGeom>
          <a:noFill/>
        </p:spPr>
        <p:txBody>
          <a:bodyPr wrap="square" rtlCol="0">
            <a:spAutoFit/>
          </a:bodyPr>
          <a:lstStyle/>
          <a:p>
            <a:r>
              <a:rPr lang="en-US" sz="2800" dirty="0">
                <a:latin typeface="Arial" panose="020B0604020202020204" pitchFamily="34" charset="0"/>
                <a:cs typeface="Arial" panose="020B0604020202020204" pitchFamily="34" charset="0"/>
              </a:rPr>
              <a:t>Personal Progress - ASDAN</a:t>
            </a:r>
            <a:endParaRPr lang="en-GB" sz="2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50717352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gradFill rotWithShape="1">
          <a:gsLst>
            <a:gs pos="10000">
              <a:schemeClr val="bg2">
                <a:tint val="97000"/>
                <a:hueMod val="92000"/>
                <a:satMod val="169000"/>
                <a:lumMod val="164000"/>
              </a:schemeClr>
            </a:gs>
            <a:gs pos="100000">
              <a:schemeClr val="bg2">
                <a:shade val="96000"/>
                <a:satMod val="120000"/>
                <a:lumMod val="90000"/>
              </a:schemeClr>
            </a:gs>
          </a:gsLst>
          <a:lin ang="6120000" scaled="1"/>
        </a:gradFill>
        <a:effectLst/>
      </p:bgPr>
    </p:bg>
    <p:spTree>
      <p:nvGrpSpPr>
        <p:cNvPr id="1" name="">
          <a:extLst>
            <a:ext uri="{FF2B5EF4-FFF2-40B4-BE49-F238E27FC236}">
              <a16:creationId xmlns:a16="http://schemas.microsoft.com/office/drawing/2014/main" id="{E76F7712-44B7-481E-38FE-9FD7C434ADE0}"/>
            </a:ext>
          </a:extLst>
        </p:cNvPr>
        <p:cNvGrpSpPr/>
        <p:nvPr/>
      </p:nvGrpSpPr>
      <p:grpSpPr>
        <a:xfrm>
          <a:off x="0" y="0"/>
          <a:ext cx="0" cy="0"/>
          <a:chOff x="0" y="0"/>
          <a:chExt cx="0" cy="0"/>
        </a:xfrm>
      </p:grpSpPr>
      <p:grpSp>
        <p:nvGrpSpPr>
          <p:cNvPr id="1031" name="Group 1030">
            <a:extLst>
              <a:ext uri="{FF2B5EF4-FFF2-40B4-BE49-F238E27FC236}">
                <a16:creationId xmlns:a16="http://schemas.microsoft.com/office/drawing/2014/main" id="{8F1EF17D-1B70-428C-8A8A-A2C5B390E1E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206969" y="2963333"/>
            <a:ext cx="2981858" cy="3208867"/>
            <a:chOff x="9206969" y="2963333"/>
            <a:chExt cx="2981858" cy="3208867"/>
          </a:xfrm>
        </p:grpSpPr>
        <p:cxnSp>
          <p:nvCxnSpPr>
            <p:cNvPr id="1032" name="Straight Connector 1031">
              <a:extLst>
                <a:ext uri="{FF2B5EF4-FFF2-40B4-BE49-F238E27FC236}">
                  <a16:creationId xmlns:a16="http://schemas.microsoft.com/office/drawing/2014/main" id="{12FAEDF3-CEC8-4BF6-8EA7-4079C471838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33" name="Straight Connector 1032">
              <a:extLst>
                <a:ext uri="{FF2B5EF4-FFF2-40B4-BE49-F238E27FC236}">
                  <a16:creationId xmlns:a16="http://schemas.microsoft.com/office/drawing/2014/main" id="{398DB8F4-CD77-4FCC-8544-ADE8B478C15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34" name="Straight Connector 1033">
              <a:extLst>
                <a:ext uri="{FF2B5EF4-FFF2-40B4-BE49-F238E27FC236}">
                  <a16:creationId xmlns:a16="http://schemas.microsoft.com/office/drawing/2014/main" id="{22202DFE-039D-48E4-8536-FA30F2489475}"/>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35" name="Straight Connector 1034">
              <a:extLst>
                <a:ext uri="{FF2B5EF4-FFF2-40B4-BE49-F238E27FC236}">
                  <a16:creationId xmlns:a16="http://schemas.microsoft.com/office/drawing/2014/main" id="{81F05E26-510E-4164-83C7-28E4FE9D7EA3}"/>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36" name="Straight Connector 1035">
              <a:extLst>
                <a:ext uri="{FF2B5EF4-FFF2-40B4-BE49-F238E27FC236}">
                  <a16:creationId xmlns:a16="http://schemas.microsoft.com/office/drawing/2014/main" id="{E632161A-50D4-4D96-887A-98FC9209310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useBgFill="1">
        <p:nvSpPr>
          <p:cNvPr id="1038" name="Rectangle 1037">
            <a:extLst>
              <a:ext uri="{FF2B5EF4-FFF2-40B4-BE49-F238E27FC236}">
                <a16:creationId xmlns:a16="http://schemas.microsoft.com/office/drawing/2014/main" id="{E09CCB3F-DBCE-4964-9E34-8C5DE80EF4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9DF0A4E4-FC12-56C0-87FF-0F42B66CE769}"/>
              </a:ext>
            </a:extLst>
          </p:cNvPr>
          <p:cNvSpPr>
            <a:spLocks noGrp="1"/>
          </p:cNvSpPr>
          <p:nvPr>
            <p:ph type="title"/>
          </p:nvPr>
        </p:nvSpPr>
        <p:spPr>
          <a:xfrm>
            <a:off x="7532710" y="620722"/>
            <a:ext cx="3518748" cy="1142462"/>
          </a:xfrm>
        </p:spPr>
        <p:txBody>
          <a:bodyPr vert="horz" lIns="91440" tIns="45720" rIns="91440" bIns="45720" rtlCol="0" anchor="b">
            <a:normAutofit/>
          </a:bodyPr>
          <a:lstStyle/>
          <a:p>
            <a:r>
              <a:rPr lang="en-US" sz="2800" dirty="0">
                <a:latin typeface="Arial" panose="020B0604020202020204" pitchFamily="34" charset="0"/>
                <a:cs typeface="Arial" panose="020B0604020202020204" pitchFamily="34" charset="0"/>
              </a:rPr>
              <a:t>Skills Passport – Open Awards </a:t>
            </a:r>
          </a:p>
        </p:txBody>
      </p:sp>
      <p:sp>
        <p:nvSpPr>
          <p:cNvPr id="1040" name="Snip Diagonal Corner Rectangle 24">
            <a:extLst>
              <a:ext uri="{FF2B5EF4-FFF2-40B4-BE49-F238E27FC236}">
                <a16:creationId xmlns:a16="http://schemas.microsoft.com/office/drawing/2014/main" id="{1DFF944F-74BA-483A-82C0-64E3AAF4AE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12990" y="620722"/>
            <a:ext cx="6575496" cy="5286838"/>
          </a:xfrm>
          <a:prstGeom prst="snip2DiagRect">
            <a:avLst>
              <a:gd name="adj1" fmla="val 10787"/>
              <a:gd name="adj2" fmla="val 0"/>
            </a:avLst>
          </a:prstGeom>
          <a:solidFill>
            <a:schemeClr val="tx1"/>
          </a:solidFill>
          <a:ln>
            <a:noFill/>
          </a:ln>
          <a:effectLst>
            <a:innerShdw blurRad="57150" dist="38100" dir="14460000">
              <a:prstClr val="black">
                <a:alpha val="7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26" name="Picture 2">
            <a:extLst>
              <a:ext uri="{FF2B5EF4-FFF2-40B4-BE49-F238E27FC236}">
                <a16:creationId xmlns:a16="http://schemas.microsoft.com/office/drawing/2014/main" id="{CD8CBCAA-DFAE-D53C-B481-B09EE5DD7EB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b="29175"/>
          <a:stretch/>
        </p:blipFill>
        <p:spPr bwMode="auto">
          <a:xfrm>
            <a:off x="771770" y="807043"/>
            <a:ext cx="6245352" cy="4956048"/>
          </a:xfrm>
          <a:custGeom>
            <a:avLst/>
            <a:gdLst/>
            <a:ahLst/>
            <a:cxnLst/>
            <a:rect l="l" t="t" r="r" b="b"/>
            <a:pathLst>
              <a:path w="6245352" h="4956048">
                <a:moveTo>
                  <a:pt x="534609" y="0"/>
                </a:moveTo>
                <a:lnTo>
                  <a:pt x="6245352" y="0"/>
                </a:lnTo>
                <a:lnTo>
                  <a:pt x="6245352" y="4421439"/>
                </a:lnTo>
                <a:lnTo>
                  <a:pt x="5710743" y="4956048"/>
                </a:lnTo>
                <a:lnTo>
                  <a:pt x="0" y="4956048"/>
                </a:lnTo>
                <a:lnTo>
                  <a:pt x="0" y="534609"/>
                </a:lnTo>
                <a:close/>
              </a:path>
            </a:pathLst>
          </a:cu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E7BC14BC-9CFE-04E7-A05B-7FB026BBD0D8}"/>
              </a:ext>
            </a:extLst>
          </p:cNvPr>
          <p:cNvSpPr txBox="1"/>
          <p:nvPr/>
        </p:nvSpPr>
        <p:spPr>
          <a:xfrm>
            <a:off x="7532710" y="1822449"/>
            <a:ext cx="3578230" cy="3919716"/>
          </a:xfrm>
          <a:prstGeom prst="rect">
            <a:avLst/>
          </a:prstGeom>
        </p:spPr>
        <p:txBody>
          <a:bodyPr vert="horz" lIns="91440" tIns="45720" rIns="91440" bIns="45720" rtlCol="0" anchor="t">
            <a:normAutofit lnSpcReduction="10000"/>
          </a:bodyPr>
          <a:lstStyle/>
          <a:p>
            <a:pPr fontAlgn="base">
              <a:lnSpc>
                <a:spcPct val="90000"/>
              </a:lnSpc>
              <a:spcBef>
                <a:spcPct val="20000"/>
              </a:spcBef>
              <a:spcAft>
                <a:spcPts val="600"/>
              </a:spcAft>
              <a:buClr>
                <a:schemeClr val="tx1"/>
              </a:buClr>
              <a:buSzPct val="80000"/>
              <a:buFont typeface="Wingdings 3" panose="05040102010807070707" pitchFamily="18" charset="2"/>
              <a:buChar char=""/>
            </a:pPr>
            <a:r>
              <a:rPr lang="en-US" b="0" i="0" u="none" strike="noStrike" dirty="0">
                <a:latin typeface="Arial" panose="020B0604020202020204" pitchFamily="34" charset="0"/>
                <a:cs typeface="Arial" panose="020B0604020202020204" pitchFamily="34" charset="0"/>
              </a:rPr>
              <a:t>Most pupils work towards 3 separate qualifications over a 12-month period – December- December</a:t>
            </a:r>
            <a:r>
              <a:rPr lang="en-US" b="0" i="0" dirty="0">
                <a:latin typeface="Arial" panose="020B0604020202020204" pitchFamily="34" charset="0"/>
                <a:cs typeface="Arial" panose="020B0604020202020204" pitchFamily="34" charset="0"/>
              </a:rPr>
              <a:t>​</a:t>
            </a:r>
          </a:p>
          <a:p>
            <a:pPr fontAlgn="base">
              <a:lnSpc>
                <a:spcPct val="90000"/>
              </a:lnSpc>
              <a:spcBef>
                <a:spcPct val="20000"/>
              </a:spcBef>
              <a:spcAft>
                <a:spcPts val="600"/>
              </a:spcAft>
              <a:buClr>
                <a:schemeClr val="tx1"/>
              </a:buClr>
              <a:buSzPct val="80000"/>
              <a:buFont typeface="Wingdings 3" panose="05040102010807070707" pitchFamily="18" charset="2"/>
              <a:buChar char=""/>
            </a:pPr>
            <a:endParaRPr lang="en-US" b="0" i="0" dirty="0">
              <a:latin typeface="Arial" panose="020B0604020202020204" pitchFamily="34" charset="0"/>
              <a:cs typeface="Arial" panose="020B0604020202020204" pitchFamily="34" charset="0"/>
            </a:endParaRPr>
          </a:p>
          <a:p>
            <a:pPr fontAlgn="base">
              <a:lnSpc>
                <a:spcPct val="90000"/>
              </a:lnSpc>
              <a:spcBef>
                <a:spcPct val="20000"/>
              </a:spcBef>
              <a:spcAft>
                <a:spcPts val="600"/>
              </a:spcAft>
              <a:buClr>
                <a:schemeClr val="tx1"/>
              </a:buClr>
              <a:buSzPct val="80000"/>
              <a:buFont typeface="Wingdings 3" panose="05040102010807070707" pitchFamily="18" charset="2"/>
              <a:buChar char=""/>
            </a:pPr>
            <a:r>
              <a:rPr lang="en-US" b="0" i="0" u="none" strike="noStrike" dirty="0">
                <a:latin typeface="Arial" panose="020B0604020202020204" pitchFamily="34" charset="0"/>
                <a:cs typeface="Arial" panose="020B0604020202020204" pitchFamily="34" charset="0"/>
              </a:rPr>
              <a:t>This covers Years 9-10 and then Years 10-11 meaning that most pupils will achieve 6 qualifications over Key Stage 4.</a:t>
            </a:r>
            <a:r>
              <a:rPr lang="en-US" b="0" i="0" dirty="0">
                <a:latin typeface="Arial" panose="020B0604020202020204" pitchFamily="34" charset="0"/>
                <a:cs typeface="Arial" panose="020B0604020202020204" pitchFamily="34" charset="0"/>
              </a:rPr>
              <a:t>​</a:t>
            </a:r>
          </a:p>
          <a:p>
            <a:pPr fontAlgn="base">
              <a:lnSpc>
                <a:spcPct val="90000"/>
              </a:lnSpc>
              <a:spcBef>
                <a:spcPct val="20000"/>
              </a:spcBef>
              <a:spcAft>
                <a:spcPts val="600"/>
              </a:spcAft>
              <a:buClr>
                <a:schemeClr val="tx1"/>
              </a:buClr>
              <a:buSzPct val="80000"/>
              <a:buFont typeface="Wingdings 3" panose="05040102010807070707" pitchFamily="18" charset="2"/>
              <a:buChar char=""/>
            </a:pPr>
            <a:endParaRPr lang="en-US" b="0" i="0" dirty="0">
              <a:latin typeface="Arial" panose="020B0604020202020204" pitchFamily="34" charset="0"/>
              <a:cs typeface="Arial" panose="020B0604020202020204" pitchFamily="34" charset="0"/>
            </a:endParaRPr>
          </a:p>
          <a:p>
            <a:pPr fontAlgn="base">
              <a:lnSpc>
                <a:spcPct val="90000"/>
              </a:lnSpc>
              <a:spcBef>
                <a:spcPct val="20000"/>
              </a:spcBef>
              <a:spcAft>
                <a:spcPts val="600"/>
              </a:spcAft>
              <a:buClr>
                <a:schemeClr val="tx1"/>
              </a:buClr>
              <a:buSzPct val="80000"/>
              <a:buFont typeface="Wingdings 3" panose="05040102010807070707" pitchFamily="18" charset="2"/>
              <a:buChar char=""/>
            </a:pPr>
            <a:r>
              <a:rPr lang="en-US" b="0" i="0" u="none" strike="noStrike" dirty="0">
                <a:latin typeface="Arial" panose="020B0604020202020204" pitchFamily="34" charset="0"/>
                <a:cs typeface="Arial" panose="020B0604020202020204" pitchFamily="34" charset="0"/>
              </a:rPr>
              <a:t>This model of delivery means that the last 6 months of Year 11 can be dedicated to Functional Skills qualifications.</a:t>
            </a:r>
            <a:endParaRPr lang="en-US" b="0" i="0" dirty="0">
              <a:latin typeface="Arial" panose="020B0604020202020204" pitchFamily="34" charset="0"/>
              <a:cs typeface="Arial" panose="020B0604020202020204" pitchFamily="34" charset="0"/>
            </a:endParaRPr>
          </a:p>
        </p:txBody>
      </p:sp>
      <p:grpSp>
        <p:nvGrpSpPr>
          <p:cNvPr id="1042" name="Group 1041">
            <a:extLst>
              <a:ext uri="{FF2B5EF4-FFF2-40B4-BE49-F238E27FC236}">
                <a16:creationId xmlns:a16="http://schemas.microsoft.com/office/drawing/2014/main" id="{A9733A91-F958-4629-801A-3F6F1E09AD6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206969" y="2963333"/>
            <a:ext cx="2981858" cy="3208867"/>
            <a:chOff x="9206969" y="2963333"/>
            <a:chExt cx="2981858" cy="3208867"/>
          </a:xfrm>
        </p:grpSpPr>
        <p:cxnSp>
          <p:nvCxnSpPr>
            <p:cNvPr id="1043" name="Straight Connector 1042">
              <a:extLst>
                <a:ext uri="{FF2B5EF4-FFF2-40B4-BE49-F238E27FC236}">
                  <a16:creationId xmlns:a16="http://schemas.microsoft.com/office/drawing/2014/main" id="{F3812972-C68B-4C59-B3A7-4AF61E935D4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44" name="Straight Connector 1043">
              <a:extLst>
                <a:ext uri="{FF2B5EF4-FFF2-40B4-BE49-F238E27FC236}">
                  <a16:creationId xmlns:a16="http://schemas.microsoft.com/office/drawing/2014/main" id="{CB3F3B7C-7909-4486-AA08-5C6B625C3A0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45" name="Straight Connector 1044">
              <a:extLst>
                <a:ext uri="{FF2B5EF4-FFF2-40B4-BE49-F238E27FC236}">
                  <a16:creationId xmlns:a16="http://schemas.microsoft.com/office/drawing/2014/main" id="{00BD7DA8-741F-4296-9363-05EF9154111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46" name="Straight Connector 1045">
              <a:extLst>
                <a:ext uri="{FF2B5EF4-FFF2-40B4-BE49-F238E27FC236}">
                  <a16:creationId xmlns:a16="http://schemas.microsoft.com/office/drawing/2014/main" id="{62068EFC-20FC-456F-839F-4BCFFCAA819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47" name="Straight Connector 1046">
              <a:extLst>
                <a:ext uri="{FF2B5EF4-FFF2-40B4-BE49-F238E27FC236}">
                  <a16:creationId xmlns:a16="http://schemas.microsoft.com/office/drawing/2014/main" id="{3251C60F-B911-433E-BF75-3BBEFD0538C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3" name="Title 1">
            <a:extLst>
              <a:ext uri="{FF2B5EF4-FFF2-40B4-BE49-F238E27FC236}">
                <a16:creationId xmlns:a16="http://schemas.microsoft.com/office/drawing/2014/main" id="{0BF4BA59-506C-F59C-44F9-563F3CF5DCD2}"/>
              </a:ext>
            </a:extLst>
          </p:cNvPr>
          <p:cNvSpPr txBox="1">
            <a:spLocks/>
          </p:cNvSpPr>
          <p:nvPr/>
        </p:nvSpPr>
        <p:spPr>
          <a:xfrm>
            <a:off x="693737" y="1496482"/>
            <a:ext cx="8534400" cy="1507067"/>
          </a:xfrm>
          <a:prstGeom prst="rect">
            <a:avLst/>
          </a:prstGeom>
          <a:effectLst/>
        </p:spPr>
        <p:txBody>
          <a:bodyPr vert="horz" lIns="91440" tIns="45720" rIns="91440" bIns="45720" rtlCol="0" anchor="ctr">
            <a:normAutofit/>
          </a:bodyPr>
          <a:lst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71912646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gradFill rotWithShape="1">
          <a:gsLst>
            <a:gs pos="10000">
              <a:schemeClr val="bg2">
                <a:tint val="97000"/>
                <a:hueMod val="92000"/>
                <a:satMod val="169000"/>
                <a:lumMod val="164000"/>
              </a:schemeClr>
            </a:gs>
            <a:gs pos="100000">
              <a:schemeClr val="bg2">
                <a:shade val="96000"/>
                <a:satMod val="120000"/>
                <a:lumMod val="90000"/>
              </a:schemeClr>
            </a:gs>
          </a:gsLst>
          <a:lin ang="6120000" scaled="1"/>
        </a:gradFill>
        <a:effectLst/>
      </p:bgPr>
    </p:bg>
    <p:spTree>
      <p:nvGrpSpPr>
        <p:cNvPr id="1" name="">
          <a:extLst>
            <a:ext uri="{FF2B5EF4-FFF2-40B4-BE49-F238E27FC236}">
              <a16:creationId xmlns:a16="http://schemas.microsoft.com/office/drawing/2014/main" id="{F688A133-F6E4-52A2-33C5-3163375725A8}"/>
            </a:ext>
          </a:extLst>
        </p:cNvPr>
        <p:cNvGrpSpPr/>
        <p:nvPr/>
      </p:nvGrpSpPr>
      <p:grpSpPr>
        <a:xfrm>
          <a:off x="0" y="0"/>
          <a:ext cx="0" cy="0"/>
          <a:chOff x="0" y="0"/>
          <a:chExt cx="0" cy="0"/>
        </a:xfrm>
      </p:grpSpPr>
      <p:grpSp>
        <p:nvGrpSpPr>
          <p:cNvPr id="2055" name="Group 2054">
            <a:extLst>
              <a:ext uri="{FF2B5EF4-FFF2-40B4-BE49-F238E27FC236}">
                <a16:creationId xmlns:a16="http://schemas.microsoft.com/office/drawing/2014/main" id="{8F1EF17D-1B70-428C-8A8A-A2C5B390E1E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206969" y="2963333"/>
            <a:ext cx="2981858" cy="3208867"/>
            <a:chOff x="9206969" y="2963333"/>
            <a:chExt cx="2981858" cy="3208867"/>
          </a:xfrm>
        </p:grpSpPr>
        <p:cxnSp>
          <p:nvCxnSpPr>
            <p:cNvPr id="2056" name="Straight Connector 2055">
              <a:extLst>
                <a:ext uri="{FF2B5EF4-FFF2-40B4-BE49-F238E27FC236}">
                  <a16:creationId xmlns:a16="http://schemas.microsoft.com/office/drawing/2014/main" id="{12FAEDF3-CEC8-4BF6-8EA7-4079C471838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057" name="Straight Connector 2056">
              <a:extLst>
                <a:ext uri="{FF2B5EF4-FFF2-40B4-BE49-F238E27FC236}">
                  <a16:creationId xmlns:a16="http://schemas.microsoft.com/office/drawing/2014/main" id="{398DB8F4-CD77-4FCC-8544-ADE8B478C15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058" name="Straight Connector 2057">
              <a:extLst>
                <a:ext uri="{FF2B5EF4-FFF2-40B4-BE49-F238E27FC236}">
                  <a16:creationId xmlns:a16="http://schemas.microsoft.com/office/drawing/2014/main" id="{22202DFE-039D-48E4-8536-FA30F2489475}"/>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059" name="Straight Connector 2058">
              <a:extLst>
                <a:ext uri="{FF2B5EF4-FFF2-40B4-BE49-F238E27FC236}">
                  <a16:creationId xmlns:a16="http://schemas.microsoft.com/office/drawing/2014/main" id="{81F05E26-510E-4164-83C7-28E4FE9D7EA3}"/>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060" name="Straight Connector 2059">
              <a:extLst>
                <a:ext uri="{FF2B5EF4-FFF2-40B4-BE49-F238E27FC236}">
                  <a16:creationId xmlns:a16="http://schemas.microsoft.com/office/drawing/2014/main" id="{E632161A-50D4-4D96-887A-98FC9209310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useBgFill="1">
        <p:nvSpPr>
          <p:cNvPr id="2062" name="Rectangle 2061">
            <a:extLst>
              <a:ext uri="{FF2B5EF4-FFF2-40B4-BE49-F238E27FC236}">
                <a16:creationId xmlns:a16="http://schemas.microsoft.com/office/drawing/2014/main" id="{E09CCB3F-DBCE-4964-9E34-8C5DE80EF4B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1A1391C-5FEE-717F-9E68-A9485E0C4287}"/>
              </a:ext>
            </a:extLst>
          </p:cNvPr>
          <p:cNvSpPr>
            <a:spLocks noGrp="1"/>
          </p:cNvSpPr>
          <p:nvPr>
            <p:ph type="title"/>
          </p:nvPr>
        </p:nvSpPr>
        <p:spPr>
          <a:xfrm>
            <a:off x="7532710" y="620722"/>
            <a:ext cx="3518748" cy="1142462"/>
          </a:xfrm>
        </p:spPr>
        <p:txBody>
          <a:bodyPr vert="horz" lIns="91440" tIns="45720" rIns="91440" bIns="45720" rtlCol="0" anchor="b">
            <a:normAutofit/>
          </a:bodyPr>
          <a:lstStyle/>
          <a:p>
            <a:r>
              <a:rPr lang="en-US" sz="2800" dirty="0">
                <a:latin typeface="Arial" panose="020B0604020202020204" pitchFamily="34" charset="0"/>
                <a:cs typeface="Arial" panose="020B0604020202020204" pitchFamily="34" charset="0"/>
              </a:rPr>
              <a:t>Current Courses</a:t>
            </a:r>
          </a:p>
        </p:txBody>
      </p:sp>
      <p:sp>
        <p:nvSpPr>
          <p:cNvPr id="2064" name="Snip Diagonal Corner Rectangle 24">
            <a:extLst>
              <a:ext uri="{FF2B5EF4-FFF2-40B4-BE49-F238E27FC236}">
                <a16:creationId xmlns:a16="http://schemas.microsoft.com/office/drawing/2014/main" id="{1DFF944F-74BA-483A-82C0-64E3AAF4AE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12990" y="620722"/>
            <a:ext cx="6575496" cy="5286838"/>
          </a:xfrm>
          <a:prstGeom prst="snip2DiagRect">
            <a:avLst>
              <a:gd name="adj1" fmla="val 10787"/>
              <a:gd name="adj2" fmla="val 0"/>
            </a:avLst>
          </a:prstGeom>
          <a:solidFill>
            <a:schemeClr val="tx1"/>
          </a:solidFill>
          <a:ln>
            <a:noFill/>
          </a:ln>
          <a:effectLst>
            <a:innerShdw blurRad="57150" dist="38100" dir="14460000">
              <a:prstClr val="black">
                <a:alpha val="7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50" name="Picture 2">
            <a:extLst>
              <a:ext uri="{FF2B5EF4-FFF2-40B4-BE49-F238E27FC236}">
                <a16:creationId xmlns:a16="http://schemas.microsoft.com/office/drawing/2014/main" id="{07B48AE1-1073-09E0-AC68-34EDF99FC77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l="21499" r="14863"/>
          <a:stretch/>
        </p:blipFill>
        <p:spPr bwMode="auto">
          <a:xfrm>
            <a:off x="778062" y="786117"/>
            <a:ext cx="6245352" cy="4956048"/>
          </a:xfrm>
          <a:custGeom>
            <a:avLst/>
            <a:gdLst/>
            <a:ahLst/>
            <a:cxnLst/>
            <a:rect l="l" t="t" r="r" b="b"/>
            <a:pathLst>
              <a:path w="6245352" h="4956048">
                <a:moveTo>
                  <a:pt x="534609" y="0"/>
                </a:moveTo>
                <a:lnTo>
                  <a:pt x="6245352" y="0"/>
                </a:lnTo>
                <a:lnTo>
                  <a:pt x="6245352" y="4421439"/>
                </a:lnTo>
                <a:lnTo>
                  <a:pt x="5710743" y="4956048"/>
                </a:lnTo>
                <a:lnTo>
                  <a:pt x="0" y="4956048"/>
                </a:lnTo>
                <a:lnTo>
                  <a:pt x="0" y="534609"/>
                </a:lnTo>
                <a:close/>
              </a:path>
            </a:pathLst>
          </a:cu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6939B9FE-FDA6-C7DC-8E8B-EF1D89FA89CE}"/>
              </a:ext>
            </a:extLst>
          </p:cNvPr>
          <p:cNvSpPr txBox="1"/>
          <p:nvPr/>
        </p:nvSpPr>
        <p:spPr>
          <a:xfrm>
            <a:off x="7532710" y="1822449"/>
            <a:ext cx="3479419" cy="3070226"/>
          </a:xfrm>
          <a:prstGeom prst="rect">
            <a:avLst/>
          </a:prstGeom>
        </p:spPr>
        <p:txBody>
          <a:bodyPr vert="horz" lIns="91440" tIns="45720" rIns="91440" bIns="45720" rtlCol="0" anchor="t">
            <a:normAutofit lnSpcReduction="10000"/>
          </a:bodyPr>
          <a:lstStyle/>
          <a:p>
            <a:pPr fontAlgn="base">
              <a:spcBef>
                <a:spcPct val="20000"/>
              </a:spcBef>
              <a:spcAft>
                <a:spcPts val="600"/>
              </a:spcAft>
              <a:buClr>
                <a:schemeClr val="tx1"/>
              </a:buClr>
              <a:buSzPct val="80000"/>
              <a:buFont typeface="Wingdings 3" panose="05040102010807070707" pitchFamily="18" charset="2"/>
              <a:buChar char=""/>
            </a:pPr>
            <a:r>
              <a:rPr lang="en-US" b="0" i="0" u="none" strike="noStrike" dirty="0">
                <a:latin typeface="Arial" panose="020B0604020202020204" pitchFamily="34" charset="0"/>
                <a:cs typeface="Arial" panose="020B0604020202020204" pitchFamily="34" charset="0"/>
              </a:rPr>
              <a:t>Hospitality and Catering Skills</a:t>
            </a:r>
          </a:p>
          <a:p>
            <a:pPr fontAlgn="base">
              <a:spcBef>
                <a:spcPct val="20000"/>
              </a:spcBef>
              <a:spcAft>
                <a:spcPts val="600"/>
              </a:spcAft>
              <a:buClr>
                <a:schemeClr val="tx1"/>
              </a:buClr>
              <a:buSzPct val="80000"/>
              <a:buFont typeface="Wingdings 3" panose="05040102010807070707" pitchFamily="18" charset="2"/>
              <a:buChar char=""/>
            </a:pPr>
            <a:r>
              <a:rPr lang="en-US" dirty="0">
                <a:latin typeface="Arial" panose="020B0604020202020204" pitchFamily="34" charset="0"/>
                <a:cs typeface="Arial" panose="020B0604020202020204" pitchFamily="34" charset="0"/>
              </a:rPr>
              <a:t>IT User Skills</a:t>
            </a:r>
          </a:p>
          <a:p>
            <a:pPr fontAlgn="base">
              <a:spcBef>
                <a:spcPct val="20000"/>
              </a:spcBef>
              <a:spcAft>
                <a:spcPts val="600"/>
              </a:spcAft>
              <a:buClr>
                <a:schemeClr val="tx1"/>
              </a:buClr>
              <a:buSzPct val="80000"/>
              <a:buFont typeface="Wingdings 3" panose="05040102010807070707" pitchFamily="18" charset="2"/>
              <a:buChar char=""/>
            </a:pPr>
            <a:r>
              <a:rPr lang="en-US" b="0" i="0" dirty="0">
                <a:latin typeface="Arial" panose="020B0604020202020204" pitchFamily="34" charset="0"/>
                <a:cs typeface="Arial" panose="020B0604020202020204" pitchFamily="34" charset="0"/>
              </a:rPr>
              <a:t>Performing Arts</a:t>
            </a:r>
          </a:p>
          <a:p>
            <a:pPr fontAlgn="base">
              <a:spcBef>
                <a:spcPct val="20000"/>
              </a:spcBef>
              <a:spcAft>
                <a:spcPts val="600"/>
              </a:spcAft>
              <a:buClr>
                <a:schemeClr val="tx1"/>
              </a:buClr>
              <a:buSzPct val="80000"/>
              <a:buFont typeface="Wingdings 3" panose="05040102010807070707" pitchFamily="18" charset="2"/>
              <a:buChar char=""/>
            </a:pPr>
            <a:endParaRPr lang="en-US" dirty="0">
              <a:latin typeface="Arial" panose="020B0604020202020204" pitchFamily="34" charset="0"/>
              <a:cs typeface="Arial" panose="020B0604020202020204" pitchFamily="34" charset="0"/>
            </a:endParaRPr>
          </a:p>
          <a:p>
            <a:pPr fontAlgn="base">
              <a:spcBef>
                <a:spcPct val="20000"/>
              </a:spcBef>
              <a:spcAft>
                <a:spcPts val="600"/>
              </a:spcAft>
              <a:buClr>
                <a:schemeClr val="tx1"/>
              </a:buClr>
              <a:buSzPct val="80000"/>
              <a:buFont typeface="Wingdings 3" panose="05040102010807070707" pitchFamily="18" charset="2"/>
              <a:buChar char=""/>
            </a:pPr>
            <a:r>
              <a:rPr lang="en-US" b="0" i="0" dirty="0">
                <a:latin typeface="Arial" panose="020B0604020202020204" pitchFamily="34" charset="0"/>
                <a:cs typeface="Arial" panose="020B0604020202020204" pitchFamily="34" charset="0"/>
              </a:rPr>
              <a:t>Science</a:t>
            </a:r>
          </a:p>
          <a:p>
            <a:pPr fontAlgn="base">
              <a:spcBef>
                <a:spcPct val="20000"/>
              </a:spcBef>
              <a:spcAft>
                <a:spcPts val="600"/>
              </a:spcAft>
              <a:buClr>
                <a:schemeClr val="tx1"/>
              </a:buClr>
              <a:buSzPct val="80000"/>
              <a:buFont typeface="Wingdings 3" panose="05040102010807070707" pitchFamily="18" charset="2"/>
              <a:buChar char=""/>
            </a:pPr>
            <a:r>
              <a:rPr lang="en-US" dirty="0">
                <a:latin typeface="Arial" panose="020B0604020202020204" pitchFamily="34" charset="0"/>
                <a:cs typeface="Arial" panose="020B0604020202020204" pitchFamily="34" charset="0"/>
              </a:rPr>
              <a:t>Creative Arts</a:t>
            </a:r>
          </a:p>
          <a:p>
            <a:pPr fontAlgn="base">
              <a:spcBef>
                <a:spcPct val="20000"/>
              </a:spcBef>
              <a:spcAft>
                <a:spcPts val="600"/>
              </a:spcAft>
              <a:buClr>
                <a:schemeClr val="tx1"/>
              </a:buClr>
              <a:buSzPct val="80000"/>
              <a:buFont typeface="Wingdings 3" panose="05040102010807070707" pitchFamily="18" charset="2"/>
              <a:buChar char=""/>
            </a:pPr>
            <a:r>
              <a:rPr lang="en-US" b="0" i="0" dirty="0">
                <a:latin typeface="Arial" panose="020B0604020202020204" pitchFamily="34" charset="0"/>
                <a:cs typeface="Arial" panose="020B0604020202020204" pitchFamily="34" charset="0"/>
              </a:rPr>
              <a:t>Introductory Conservation Skills</a:t>
            </a:r>
          </a:p>
        </p:txBody>
      </p:sp>
      <p:grpSp>
        <p:nvGrpSpPr>
          <p:cNvPr id="2066" name="Group 2065">
            <a:extLst>
              <a:ext uri="{FF2B5EF4-FFF2-40B4-BE49-F238E27FC236}">
                <a16:creationId xmlns:a16="http://schemas.microsoft.com/office/drawing/2014/main" id="{A9733A91-F958-4629-801A-3F6F1E09AD6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206969" y="2963333"/>
            <a:ext cx="2981858" cy="3208867"/>
            <a:chOff x="9206969" y="2963333"/>
            <a:chExt cx="2981858" cy="3208867"/>
          </a:xfrm>
        </p:grpSpPr>
        <p:cxnSp>
          <p:nvCxnSpPr>
            <p:cNvPr id="2067" name="Straight Connector 2066">
              <a:extLst>
                <a:ext uri="{FF2B5EF4-FFF2-40B4-BE49-F238E27FC236}">
                  <a16:creationId xmlns:a16="http://schemas.microsoft.com/office/drawing/2014/main" id="{F3812972-C68B-4C59-B3A7-4AF61E935D4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068" name="Straight Connector 2067">
              <a:extLst>
                <a:ext uri="{FF2B5EF4-FFF2-40B4-BE49-F238E27FC236}">
                  <a16:creationId xmlns:a16="http://schemas.microsoft.com/office/drawing/2014/main" id="{CB3F3B7C-7909-4486-AA08-5C6B625C3A0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069" name="Straight Connector 2068">
              <a:extLst>
                <a:ext uri="{FF2B5EF4-FFF2-40B4-BE49-F238E27FC236}">
                  <a16:creationId xmlns:a16="http://schemas.microsoft.com/office/drawing/2014/main" id="{00BD7DA8-741F-4296-9363-05EF91541119}"/>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070" name="Straight Connector 2069">
              <a:extLst>
                <a:ext uri="{FF2B5EF4-FFF2-40B4-BE49-F238E27FC236}">
                  <a16:creationId xmlns:a16="http://schemas.microsoft.com/office/drawing/2014/main" id="{62068EFC-20FC-456F-839F-4BCFFCAA819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071" name="Straight Connector 2070">
              <a:extLst>
                <a:ext uri="{FF2B5EF4-FFF2-40B4-BE49-F238E27FC236}">
                  <a16:creationId xmlns:a16="http://schemas.microsoft.com/office/drawing/2014/main" id="{3251C60F-B911-433E-BF75-3BBEFD0538C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3" name="Title 1">
            <a:extLst>
              <a:ext uri="{FF2B5EF4-FFF2-40B4-BE49-F238E27FC236}">
                <a16:creationId xmlns:a16="http://schemas.microsoft.com/office/drawing/2014/main" id="{E9911D9B-6163-2D1A-CCB0-4BD3FE27B7AF}"/>
              </a:ext>
            </a:extLst>
          </p:cNvPr>
          <p:cNvSpPr txBox="1">
            <a:spLocks/>
          </p:cNvSpPr>
          <p:nvPr/>
        </p:nvSpPr>
        <p:spPr>
          <a:xfrm>
            <a:off x="693737" y="1496482"/>
            <a:ext cx="8534400" cy="1507067"/>
          </a:xfrm>
          <a:prstGeom prst="rect">
            <a:avLst/>
          </a:prstGeom>
          <a:effectLst/>
        </p:spPr>
        <p:txBody>
          <a:bodyPr vert="horz" lIns="91440" tIns="45720" rIns="91440" bIns="45720" rtlCol="0" anchor="ctr">
            <a:normAutofit/>
          </a:bodyPr>
          <a:lst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86686364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gradFill rotWithShape="1">
          <a:gsLst>
            <a:gs pos="10000">
              <a:schemeClr val="bg2">
                <a:tint val="97000"/>
                <a:hueMod val="92000"/>
                <a:satMod val="169000"/>
                <a:lumMod val="164000"/>
              </a:schemeClr>
            </a:gs>
            <a:gs pos="100000">
              <a:schemeClr val="bg2">
                <a:shade val="96000"/>
                <a:satMod val="120000"/>
                <a:lumMod val="90000"/>
              </a:schemeClr>
            </a:gs>
          </a:gsLst>
          <a:lin ang="6120000" scaled="1"/>
        </a:gradFill>
        <a:effectLst/>
      </p:bgPr>
    </p:bg>
    <p:spTree>
      <p:nvGrpSpPr>
        <p:cNvPr id="1" name="">
          <a:extLst>
            <a:ext uri="{FF2B5EF4-FFF2-40B4-BE49-F238E27FC236}">
              <a16:creationId xmlns:a16="http://schemas.microsoft.com/office/drawing/2014/main" id="{19D9E7D9-3577-432A-455A-05C382BC91A8}"/>
            </a:ext>
          </a:extLst>
        </p:cNvPr>
        <p:cNvGrpSpPr/>
        <p:nvPr/>
      </p:nvGrpSpPr>
      <p:grpSpPr>
        <a:xfrm>
          <a:off x="0" y="0"/>
          <a:ext cx="0" cy="0"/>
          <a:chOff x="0" y="0"/>
          <a:chExt cx="0" cy="0"/>
        </a:xfrm>
      </p:grpSpPr>
      <p:grpSp>
        <p:nvGrpSpPr>
          <p:cNvPr id="2055" name="Group 2054">
            <a:extLst>
              <a:ext uri="{FF2B5EF4-FFF2-40B4-BE49-F238E27FC236}">
                <a16:creationId xmlns:a16="http://schemas.microsoft.com/office/drawing/2014/main" id="{060850D2-6ECE-4C8D-FEC3-28AD2C66088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206969" y="2963333"/>
            <a:ext cx="2981858" cy="3208867"/>
            <a:chOff x="9206969" y="2963333"/>
            <a:chExt cx="2981858" cy="3208867"/>
          </a:xfrm>
        </p:grpSpPr>
        <p:cxnSp>
          <p:nvCxnSpPr>
            <p:cNvPr id="2056" name="Straight Connector 2055">
              <a:extLst>
                <a:ext uri="{FF2B5EF4-FFF2-40B4-BE49-F238E27FC236}">
                  <a16:creationId xmlns:a16="http://schemas.microsoft.com/office/drawing/2014/main" id="{5CDB0596-0E3D-305E-47F7-B5B4F5F09F5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057" name="Straight Connector 2056">
              <a:extLst>
                <a:ext uri="{FF2B5EF4-FFF2-40B4-BE49-F238E27FC236}">
                  <a16:creationId xmlns:a16="http://schemas.microsoft.com/office/drawing/2014/main" id="{F95C55A8-6323-8F74-6A8D-A30D8270CF0F}"/>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058" name="Straight Connector 2057">
              <a:extLst>
                <a:ext uri="{FF2B5EF4-FFF2-40B4-BE49-F238E27FC236}">
                  <a16:creationId xmlns:a16="http://schemas.microsoft.com/office/drawing/2014/main" id="{9CD6B55A-78BF-5764-4159-713356E04C8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059" name="Straight Connector 2058">
              <a:extLst>
                <a:ext uri="{FF2B5EF4-FFF2-40B4-BE49-F238E27FC236}">
                  <a16:creationId xmlns:a16="http://schemas.microsoft.com/office/drawing/2014/main" id="{931A9C0B-E64C-2534-01EF-ACED730C43E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060" name="Straight Connector 2059">
              <a:extLst>
                <a:ext uri="{FF2B5EF4-FFF2-40B4-BE49-F238E27FC236}">
                  <a16:creationId xmlns:a16="http://schemas.microsoft.com/office/drawing/2014/main" id="{A340D638-1099-1D66-20B7-E9B4D1C158E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useBgFill="1">
        <p:nvSpPr>
          <p:cNvPr id="2062" name="Rectangle 2061">
            <a:extLst>
              <a:ext uri="{FF2B5EF4-FFF2-40B4-BE49-F238E27FC236}">
                <a16:creationId xmlns:a16="http://schemas.microsoft.com/office/drawing/2014/main" id="{051F1008-B7B5-3C5D-C572-9EB3D863412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CCAFA18-3441-0D4B-004E-0697374E3C18}"/>
              </a:ext>
            </a:extLst>
          </p:cNvPr>
          <p:cNvSpPr>
            <a:spLocks noGrp="1"/>
          </p:cNvSpPr>
          <p:nvPr>
            <p:ph type="title"/>
          </p:nvPr>
        </p:nvSpPr>
        <p:spPr>
          <a:xfrm>
            <a:off x="7532710" y="620722"/>
            <a:ext cx="3518748" cy="1142462"/>
          </a:xfrm>
        </p:spPr>
        <p:txBody>
          <a:bodyPr vert="horz" lIns="91440" tIns="45720" rIns="91440" bIns="45720" rtlCol="0" anchor="b">
            <a:normAutofit fontScale="90000"/>
          </a:bodyPr>
          <a:lstStyle/>
          <a:p>
            <a:r>
              <a:rPr lang="en-US" sz="2800" dirty="0">
                <a:latin typeface="Arial" panose="020B0604020202020204" pitchFamily="34" charset="0"/>
                <a:cs typeface="Arial" panose="020B0604020202020204" pitchFamily="34" charset="0"/>
              </a:rPr>
              <a:t>Personal Progress - ASDAN</a:t>
            </a:r>
          </a:p>
        </p:txBody>
      </p:sp>
      <p:sp>
        <p:nvSpPr>
          <p:cNvPr id="2064" name="Snip Diagonal Corner Rectangle 24">
            <a:extLst>
              <a:ext uri="{FF2B5EF4-FFF2-40B4-BE49-F238E27FC236}">
                <a16:creationId xmlns:a16="http://schemas.microsoft.com/office/drawing/2014/main" id="{82156BD7-E71E-D0B8-81E3-B5B6327DDA9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12990" y="620722"/>
            <a:ext cx="6575496" cy="5286838"/>
          </a:xfrm>
          <a:prstGeom prst="snip2DiagRect">
            <a:avLst>
              <a:gd name="adj1" fmla="val 10787"/>
              <a:gd name="adj2" fmla="val 0"/>
            </a:avLst>
          </a:prstGeom>
          <a:solidFill>
            <a:schemeClr val="tx1"/>
          </a:solidFill>
          <a:ln>
            <a:noFill/>
          </a:ln>
          <a:effectLst>
            <a:innerShdw blurRad="57150" dist="38100" dir="14460000">
              <a:prstClr val="black">
                <a:alpha val="7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BC36CFCA-CAA7-0300-5086-A3B4E2D45DA0}"/>
              </a:ext>
            </a:extLst>
          </p:cNvPr>
          <p:cNvSpPr txBox="1"/>
          <p:nvPr/>
        </p:nvSpPr>
        <p:spPr>
          <a:xfrm>
            <a:off x="7532710" y="1822449"/>
            <a:ext cx="3479419" cy="3070226"/>
          </a:xfrm>
          <a:prstGeom prst="rect">
            <a:avLst/>
          </a:prstGeom>
        </p:spPr>
        <p:txBody>
          <a:bodyPr vert="horz" lIns="91440" tIns="45720" rIns="91440" bIns="45720" rtlCol="0" anchor="t">
            <a:normAutofit/>
          </a:bodyPr>
          <a:lstStyle/>
          <a:p>
            <a:pPr algn="l" rtl="0" fontAlgn="base">
              <a:lnSpc>
                <a:spcPts val="2250"/>
              </a:lnSpc>
              <a:buFont typeface="Arial" panose="020B0604020202020204" pitchFamily="34" charset="0"/>
              <a:buChar char="•"/>
            </a:pPr>
            <a:r>
              <a:rPr lang="en-GB" sz="1600" b="0" i="0" u="none" strike="noStrike" dirty="0">
                <a:effectLst/>
                <a:latin typeface="Arial" panose="020B0604020202020204" pitchFamily="34" charset="0"/>
                <a:cs typeface="Arial" panose="020B0604020202020204" pitchFamily="34" charset="0"/>
              </a:rPr>
              <a:t>For some of our pupils, the new Skills Passport offer didn’t align with their EHCP outcomes and learning needs.</a:t>
            </a:r>
            <a:r>
              <a:rPr lang="en-US" sz="1600" b="0" i="0" dirty="0">
                <a:effectLst/>
                <a:latin typeface="Arial" panose="020B0604020202020204" pitchFamily="34" charset="0"/>
                <a:cs typeface="Arial" panose="020B0604020202020204" pitchFamily="34" charset="0"/>
              </a:rPr>
              <a:t>​</a:t>
            </a:r>
          </a:p>
          <a:p>
            <a:pPr algn="l" rtl="0" fontAlgn="base">
              <a:lnSpc>
                <a:spcPts val="2250"/>
              </a:lnSpc>
              <a:buFont typeface="Arial" panose="020B0604020202020204" pitchFamily="34" charset="0"/>
              <a:buChar char="•"/>
            </a:pPr>
            <a:r>
              <a:rPr lang="en-GB" sz="1600" b="0" i="0" u="none" strike="noStrike" dirty="0">
                <a:effectLst/>
                <a:latin typeface="Arial" panose="020B0604020202020204" pitchFamily="34" charset="0"/>
                <a:cs typeface="Arial" panose="020B0604020202020204" pitchFamily="34" charset="0"/>
              </a:rPr>
              <a:t>Decision taken this year (2024-25) to have a small cohort working towards this Entry 1 level qualification – this can then continue into post-16 provision to work towards the Diploma (37 credits)</a:t>
            </a:r>
            <a:endParaRPr lang="en-US" sz="1600" b="0" i="0" dirty="0">
              <a:effectLst/>
              <a:latin typeface="Arial" panose="020B0604020202020204" pitchFamily="34" charset="0"/>
              <a:cs typeface="Arial" panose="020B0604020202020204" pitchFamily="34" charset="0"/>
            </a:endParaRPr>
          </a:p>
        </p:txBody>
      </p:sp>
      <p:grpSp>
        <p:nvGrpSpPr>
          <p:cNvPr id="2066" name="Group 2065">
            <a:extLst>
              <a:ext uri="{FF2B5EF4-FFF2-40B4-BE49-F238E27FC236}">
                <a16:creationId xmlns:a16="http://schemas.microsoft.com/office/drawing/2014/main" id="{3E67CC80-21CA-4FBE-FE00-59C46126B7C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206969" y="2963333"/>
            <a:ext cx="2981858" cy="3208867"/>
            <a:chOff x="9206969" y="2963333"/>
            <a:chExt cx="2981858" cy="3208867"/>
          </a:xfrm>
        </p:grpSpPr>
        <p:cxnSp>
          <p:nvCxnSpPr>
            <p:cNvPr id="2067" name="Straight Connector 2066">
              <a:extLst>
                <a:ext uri="{FF2B5EF4-FFF2-40B4-BE49-F238E27FC236}">
                  <a16:creationId xmlns:a16="http://schemas.microsoft.com/office/drawing/2014/main" id="{41DFF5B9-A28A-A804-A795-0A8A10263768}"/>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068" name="Straight Connector 2067">
              <a:extLst>
                <a:ext uri="{FF2B5EF4-FFF2-40B4-BE49-F238E27FC236}">
                  <a16:creationId xmlns:a16="http://schemas.microsoft.com/office/drawing/2014/main" id="{E6467D95-3112-1877-3141-F64D09069174}"/>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069" name="Straight Connector 2068">
              <a:extLst>
                <a:ext uri="{FF2B5EF4-FFF2-40B4-BE49-F238E27FC236}">
                  <a16:creationId xmlns:a16="http://schemas.microsoft.com/office/drawing/2014/main" id="{BBC445C6-E532-5A52-9EF9-EF9113A13A76}"/>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070" name="Straight Connector 2069">
              <a:extLst>
                <a:ext uri="{FF2B5EF4-FFF2-40B4-BE49-F238E27FC236}">
                  <a16:creationId xmlns:a16="http://schemas.microsoft.com/office/drawing/2014/main" id="{2DE6D933-8EB3-AFD9-495E-F02B5BA141A1}"/>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2071" name="Straight Connector 2070">
              <a:extLst>
                <a:ext uri="{FF2B5EF4-FFF2-40B4-BE49-F238E27FC236}">
                  <a16:creationId xmlns:a16="http://schemas.microsoft.com/office/drawing/2014/main" id="{624B7AC6-16F6-8EE0-1529-40494A337AC3}"/>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3" name="Title 1">
            <a:extLst>
              <a:ext uri="{FF2B5EF4-FFF2-40B4-BE49-F238E27FC236}">
                <a16:creationId xmlns:a16="http://schemas.microsoft.com/office/drawing/2014/main" id="{6B3CAA9C-89B1-4274-BA24-C3D7748215FC}"/>
              </a:ext>
            </a:extLst>
          </p:cNvPr>
          <p:cNvSpPr txBox="1">
            <a:spLocks/>
          </p:cNvSpPr>
          <p:nvPr/>
        </p:nvSpPr>
        <p:spPr>
          <a:xfrm>
            <a:off x="693737" y="1496482"/>
            <a:ext cx="8534400" cy="1507067"/>
          </a:xfrm>
          <a:prstGeom prst="rect">
            <a:avLst/>
          </a:prstGeom>
          <a:effectLst/>
        </p:spPr>
        <p:txBody>
          <a:bodyPr vert="horz" lIns="91440" tIns="45720" rIns="91440" bIns="45720" rtlCol="0" anchor="ctr">
            <a:normAutofit/>
          </a:bodyPr>
          <a:lst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endParaRPr lang="en-GB" dirty="0">
              <a:latin typeface="Arial" panose="020B0604020202020204" pitchFamily="34" charset="0"/>
              <a:cs typeface="Arial" panose="020B0604020202020204" pitchFamily="34" charset="0"/>
            </a:endParaRPr>
          </a:p>
        </p:txBody>
      </p:sp>
      <p:pic>
        <p:nvPicPr>
          <p:cNvPr id="3074" name="Picture 2">
            <a:extLst>
              <a:ext uri="{FF2B5EF4-FFF2-40B4-BE49-F238E27FC236}">
                <a16:creationId xmlns:a16="http://schemas.microsoft.com/office/drawing/2014/main" id="{65DD1DCB-09D4-D0DF-DF91-B415C5A00AD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46052" y="796496"/>
            <a:ext cx="4454698" cy="5056305"/>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4" name="Table 3">
            <a:extLst>
              <a:ext uri="{FF2B5EF4-FFF2-40B4-BE49-F238E27FC236}">
                <a16:creationId xmlns:a16="http://schemas.microsoft.com/office/drawing/2014/main" id="{5FEEFBEF-B2F8-0DDE-DB35-EFA0033BDD7F}"/>
              </a:ext>
            </a:extLst>
          </p:cNvPr>
          <p:cNvGraphicFramePr>
            <a:graphicFrameLocks noGrp="1"/>
          </p:cNvGraphicFramePr>
          <p:nvPr>
            <p:extLst>
              <p:ext uri="{D42A27DB-BD31-4B8C-83A1-F6EECF244321}">
                <p14:modId xmlns:p14="http://schemas.microsoft.com/office/powerpoint/2010/main" val="3716831131"/>
              </p:ext>
            </p:extLst>
          </p:nvPr>
        </p:nvGraphicFramePr>
        <p:xfrm>
          <a:off x="1081060" y="5719775"/>
          <a:ext cx="9905336" cy="1075630"/>
        </p:xfrm>
        <a:graphic>
          <a:graphicData uri="http://schemas.openxmlformats.org/drawingml/2006/table">
            <a:tbl>
              <a:tblPr firstRow="1" firstCol="1" bandRow="1"/>
              <a:tblGrid>
                <a:gridCol w="2438058">
                  <a:extLst>
                    <a:ext uri="{9D8B030D-6E8A-4147-A177-3AD203B41FA5}">
                      <a16:colId xmlns:a16="http://schemas.microsoft.com/office/drawing/2014/main" val="1579090940"/>
                    </a:ext>
                  </a:extLst>
                </a:gridCol>
                <a:gridCol w="2438058">
                  <a:extLst>
                    <a:ext uri="{9D8B030D-6E8A-4147-A177-3AD203B41FA5}">
                      <a16:colId xmlns:a16="http://schemas.microsoft.com/office/drawing/2014/main" val="2738197921"/>
                    </a:ext>
                  </a:extLst>
                </a:gridCol>
                <a:gridCol w="2514610">
                  <a:extLst>
                    <a:ext uri="{9D8B030D-6E8A-4147-A177-3AD203B41FA5}">
                      <a16:colId xmlns:a16="http://schemas.microsoft.com/office/drawing/2014/main" val="2514427859"/>
                    </a:ext>
                  </a:extLst>
                </a:gridCol>
                <a:gridCol w="2514610">
                  <a:extLst>
                    <a:ext uri="{9D8B030D-6E8A-4147-A177-3AD203B41FA5}">
                      <a16:colId xmlns:a16="http://schemas.microsoft.com/office/drawing/2014/main" val="2180012345"/>
                    </a:ext>
                  </a:extLst>
                </a:gridCol>
              </a:tblGrid>
              <a:tr h="600995">
                <a:tc>
                  <a:txBody>
                    <a:bodyPr/>
                    <a:lstStyle/>
                    <a:p>
                      <a:pPr algn="ctr" fontAlgn="t">
                        <a:buNone/>
                      </a:pPr>
                      <a:r>
                        <a:rPr lang="en-GB" sz="2000" b="0" i="0" u="none" strike="noStrike"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Award</a:t>
                      </a:r>
                      <a:endParaRPr lang="en-GB" sz="2400" b="0" i="0" u="none" strike="noStrike" dirty="0">
                        <a:effectLst/>
                        <a:latin typeface="Arial" panose="020B0604020202020204" pitchFamily="34" charset="0"/>
                        <a:cs typeface="Arial" panose="020B0604020202020204" pitchFamily="34" charset="0"/>
                      </a:endParaRPr>
                    </a:p>
                  </a:txBody>
                  <a:tcPr marL="36144" marR="36144" marT="502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DE9D9"/>
                    </a:solidFill>
                  </a:tcPr>
                </a:tc>
                <a:tc>
                  <a:txBody>
                    <a:bodyPr/>
                    <a:lstStyle/>
                    <a:p>
                      <a:pPr algn="ctr" fontAlgn="t">
                        <a:buNone/>
                      </a:pPr>
                      <a:r>
                        <a:rPr lang="en-GB" sz="2000" b="0" i="0" u="none" strike="noStrike"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Certificate</a:t>
                      </a:r>
                      <a:endParaRPr lang="en-GB" sz="2400" b="0" i="0" u="none" strike="noStrike" dirty="0">
                        <a:effectLst/>
                        <a:latin typeface="Arial" panose="020B0604020202020204" pitchFamily="34" charset="0"/>
                        <a:cs typeface="Arial" panose="020B0604020202020204" pitchFamily="34" charset="0"/>
                      </a:endParaRPr>
                    </a:p>
                  </a:txBody>
                  <a:tcPr marL="36144" marR="36144" marT="502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DE9D9"/>
                    </a:solidFill>
                  </a:tcPr>
                </a:tc>
                <a:tc>
                  <a:txBody>
                    <a:bodyPr/>
                    <a:lstStyle/>
                    <a:p>
                      <a:pPr algn="ctr" fontAlgn="t">
                        <a:buNone/>
                      </a:pPr>
                      <a:r>
                        <a:rPr lang="en-GB" sz="2000" b="0" i="0" u="none" strike="noStrike"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Extended Certificate</a:t>
                      </a:r>
                      <a:endParaRPr lang="en-GB" sz="2400" b="0" i="0" u="none" strike="noStrike" dirty="0">
                        <a:effectLst/>
                        <a:latin typeface="Arial" panose="020B0604020202020204" pitchFamily="34" charset="0"/>
                        <a:cs typeface="Arial" panose="020B0604020202020204" pitchFamily="34" charset="0"/>
                      </a:endParaRPr>
                    </a:p>
                  </a:txBody>
                  <a:tcPr marL="36144" marR="36144" marT="502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DE9D9"/>
                    </a:solidFill>
                  </a:tcPr>
                </a:tc>
                <a:tc>
                  <a:txBody>
                    <a:bodyPr/>
                    <a:lstStyle/>
                    <a:p>
                      <a:pPr algn="ctr" fontAlgn="t">
                        <a:buNone/>
                      </a:pPr>
                      <a:r>
                        <a:rPr lang="en-GB" sz="2000" b="0" i="0" u="none" strike="noStrike"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Diploma</a:t>
                      </a:r>
                      <a:endParaRPr lang="en-GB" sz="2400" b="0" i="0" u="none" strike="noStrike" dirty="0">
                        <a:effectLst/>
                        <a:latin typeface="Arial" panose="020B0604020202020204" pitchFamily="34" charset="0"/>
                        <a:cs typeface="Arial" panose="020B0604020202020204" pitchFamily="34" charset="0"/>
                      </a:endParaRPr>
                    </a:p>
                  </a:txBody>
                  <a:tcPr marL="36144" marR="36144" marT="502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DE9D9"/>
                    </a:solidFill>
                  </a:tcPr>
                </a:tc>
                <a:extLst>
                  <a:ext uri="{0D108BD9-81ED-4DB2-BD59-A6C34878D82A}">
                    <a16:rowId xmlns:a16="http://schemas.microsoft.com/office/drawing/2014/main" val="2187616925"/>
                  </a:ext>
                </a:extLst>
              </a:tr>
              <a:tr h="474635">
                <a:tc>
                  <a:txBody>
                    <a:bodyPr/>
                    <a:lstStyle/>
                    <a:p>
                      <a:pPr algn="ctr" fontAlgn="ctr">
                        <a:buNone/>
                      </a:pPr>
                      <a:r>
                        <a:rPr lang="en-GB" sz="1600" b="0" i="0" u="none" strike="noStrike">
                          <a:effectLst/>
                          <a:latin typeface="Arial" panose="020B0604020202020204" pitchFamily="34" charset="0"/>
                          <a:ea typeface="Times New Roman" panose="02020603050405020304" pitchFamily="18" charset="0"/>
                          <a:cs typeface="Arial" panose="020B0604020202020204" pitchFamily="34" charset="0"/>
                        </a:rPr>
                        <a:t>6 Credits</a:t>
                      </a:r>
                      <a:endParaRPr lang="en-GB" sz="2400" b="0" i="0" u="none" strike="noStrike">
                        <a:effectLst/>
                        <a:latin typeface="Arial" panose="020B0604020202020204" pitchFamily="34" charset="0"/>
                        <a:cs typeface="Arial" panose="020B0604020202020204" pitchFamily="34" charset="0"/>
                      </a:endParaRPr>
                    </a:p>
                  </a:txBody>
                  <a:tcPr marL="36144" marR="36144" marT="502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fontAlgn="ctr">
                        <a:buNone/>
                      </a:pPr>
                      <a:r>
                        <a:rPr lang="en-GB" sz="1600" b="0" i="0" u="none" strike="noStrike" dirty="0">
                          <a:effectLst/>
                          <a:latin typeface="Arial" panose="020B0604020202020204" pitchFamily="34" charset="0"/>
                          <a:ea typeface="Times New Roman" panose="02020603050405020304" pitchFamily="18" charset="0"/>
                          <a:cs typeface="Arial" panose="020B0604020202020204" pitchFamily="34" charset="0"/>
                        </a:rPr>
                        <a:t>14 Credits </a:t>
                      </a:r>
                      <a:endParaRPr lang="en-GB" sz="2400" b="0" i="0" u="none" strike="noStrike" dirty="0">
                        <a:effectLst/>
                        <a:latin typeface="Arial" panose="020B0604020202020204" pitchFamily="34" charset="0"/>
                        <a:cs typeface="Arial" panose="020B0604020202020204" pitchFamily="34" charset="0"/>
                      </a:endParaRPr>
                    </a:p>
                  </a:txBody>
                  <a:tcPr marL="36144" marR="36144" marT="502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fontAlgn="ctr">
                        <a:buNone/>
                      </a:pPr>
                      <a:r>
                        <a:rPr lang="en-GB" sz="1600" b="0" i="0" u="none" strike="noStrike" dirty="0">
                          <a:effectLst/>
                          <a:latin typeface="Arial" panose="020B0604020202020204" pitchFamily="34" charset="0"/>
                          <a:ea typeface="Times New Roman" panose="02020603050405020304" pitchFamily="18" charset="0"/>
                          <a:cs typeface="Arial" panose="020B0604020202020204" pitchFamily="34" charset="0"/>
                        </a:rPr>
                        <a:t>25 Credits</a:t>
                      </a:r>
                      <a:endParaRPr lang="en-GB" sz="2400" b="0" i="0" u="none" strike="noStrike" dirty="0">
                        <a:effectLst/>
                        <a:latin typeface="Arial" panose="020B0604020202020204" pitchFamily="34" charset="0"/>
                        <a:cs typeface="Arial" panose="020B0604020202020204" pitchFamily="34" charset="0"/>
                      </a:endParaRPr>
                    </a:p>
                  </a:txBody>
                  <a:tcPr marL="36144" marR="36144" marT="502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fontAlgn="ctr">
                        <a:buNone/>
                      </a:pPr>
                      <a:r>
                        <a:rPr lang="en-GB" sz="1600" b="0" i="0" u="none" strike="noStrike" dirty="0">
                          <a:effectLst/>
                          <a:latin typeface="Arial" panose="020B0604020202020204" pitchFamily="34" charset="0"/>
                          <a:ea typeface="Times New Roman" panose="02020603050405020304" pitchFamily="18" charset="0"/>
                          <a:cs typeface="Arial" panose="020B0604020202020204" pitchFamily="34" charset="0"/>
                        </a:rPr>
                        <a:t>37 Credits </a:t>
                      </a:r>
                      <a:endParaRPr lang="en-GB" sz="2400" b="0" i="0" u="none" strike="noStrike" dirty="0">
                        <a:effectLst/>
                        <a:latin typeface="Arial" panose="020B0604020202020204" pitchFamily="34" charset="0"/>
                        <a:cs typeface="Arial" panose="020B0604020202020204" pitchFamily="34" charset="0"/>
                      </a:endParaRPr>
                    </a:p>
                  </a:txBody>
                  <a:tcPr marL="36144" marR="36144" marT="502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240669594"/>
                  </a:ext>
                </a:extLst>
              </a:tr>
            </a:tbl>
          </a:graphicData>
        </a:graphic>
      </p:graphicFrame>
    </p:spTree>
    <p:extLst>
      <p:ext uri="{BB962C8B-B14F-4D97-AF65-F5344CB8AC3E}">
        <p14:creationId xmlns:p14="http://schemas.microsoft.com/office/powerpoint/2010/main" val="136068989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19689BE-6C0C-5DBD-8C35-4183B8505C9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2D8705C-FA86-09C2-08C5-1E74A6E4B231}"/>
              </a:ext>
            </a:extLst>
          </p:cNvPr>
          <p:cNvSpPr>
            <a:spLocks noGrp="1"/>
          </p:cNvSpPr>
          <p:nvPr>
            <p:ph type="title"/>
          </p:nvPr>
        </p:nvSpPr>
        <p:spPr>
          <a:xfrm>
            <a:off x="627062" y="382057"/>
            <a:ext cx="8534400" cy="1507067"/>
          </a:xfrm>
        </p:spPr>
        <p:txBody>
          <a:bodyPr/>
          <a:lstStyle/>
          <a:p>
            <a:r>
              <a:rPr lang="en-US" dirty="0">
                <a:latin typeface="Arial" panose="020B0604020202020204" pitchFamily="34" charset="0"/>
                <a:cs typeface="Arial" panose="020B0604020202020204" pitchFamily="34" charset="0"/>
              </a:rPr>
              <a:t>Ks5 Accreditation </a:t>
            </a:r>
            <a:endParaRPr lang="en-GB" dirty="0">
              <a:latin typeface="Arial" panose="020B0604020202020204" pitchFamily="34" charset="0"/>
              <a:cs typeface="Arial" panose="020B0604020202020204" pitchFamily="34" charset="0"/>
            </a:endParaRPr>
          </a:p>
        </p:txBody>
      </p:sp>
      <p:sp>
        <p:nvSpPr>
          <p:cNvPr id="3" name="Title 1">
            <a:extLst>
              <a:ext uri="{FF2B5EF4-FFF2-40B4-BE49-F238E27FC236}">
                <a16:creationId xmlns:a16="http://schemas.microsoft.com/office/drawing/2014/main" id="{3FB97CD5-4F47-89ED-6826-4A946781BD6C}"/>
              </a:ext>
            </a:extLst>
          </p:cNvPr>
          <p:cNvSpPr txBox="1">
            <a:spLocks/>
          </p:cNvSpPr>
          <p:nvPr/>
        </p:nvSpPr>
        <p:spPr>
          <a:xfrm>
            <a:off x="693737" y="1496482"/>
            <a:ext cx="8534400" cy="1507067"/>
          </a:xfrm>
          <a:prstGeom prst="rect">
            <a:avLst/>
          </a:prstGeom>
          <a:effectLst/>
        </p:spPr>
        <p:txBody>
          <a:bodyPr vert="horz" lIns="91440" tIns="45720" rIns="91440" bIns="45720" rtlCol="0" anchor="ctr">
            <a:normAutofit/>
          </a:bodyPr>
          <a:lst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endParaRPr lang="en-GB" dirty="0">
              <a:latin typeface="Arial" panose="020B0604020202020204" pitchFamily="34" charset="0"/>
              <a:cs typeface="Arial" panose="020B0604020202020204" pitchFamily="34" charset="0"/>
            </a:endParaRPr>
          </a:p>
        </p:txBody>
      </p:sp>
      <p:sp>
        <p:nvSpPr>
          <p:cNvPr id="4" name="TextBox 3">
            <a:extLst>
              <a:ext uri="{FF2B5EF4-FFF2-40B4-BE49-F238E27FC236}">
                <a16:creationId xmlns:a16="http://schemas.microsoft.com/office/drawing/2014/main" id="{4849FC59-6635-8201-42CB-F580C60F5B6A}"/>
              </a:ext>
            </a:extLst>
          </p:cNvPr>
          <p:cNvSpPr txBox="1"/>
          <p:nvPr/>
        </p:nvSpPr>
        <p:spPr>
          <a:xfrm>
            <a:off x="693737" y="1732517"/>
            <a:ext cx="10300018" cy="1569660"/>
          </a:xfrm>
          <a:prstGeom prst="rect">
            <a:avLst/>
          </a:prstGeom>
          <a:noFill/>
        </p:spPr>
        <p:txBody>
          <a:bodyPr wrap="square" rtlCol="0">
            <a:spAutoFit/>
          </a:bodyPr>
          <a:lstStyle/>
          <a:p>
            <a:r>
              <a:rPr lang="en-US" sz="3200" b="0" i="0" u="none" strike="noStrike" dirty="0">
                <a:effectLst/>
                <a:latin typeface="Arial" panose="020B0604020202020204" pitchFamily="34" charset="0"/>
                <a:cs typeface="Arial" panose="020B0604020202020204" pitchFamily="34" charset="0"/>
              </a:rPr>
              <a:t>Award, Certificate, Extended Certificate &amp; Diploma in Skills for Further Learning &amp; Employment</a:t>
            </a:r>
            <a:r>
              <a:rPr lang="en-US" sz="3200" b="0" i="0" dirty="0">
                <a:effectLst/>
                <a:latin typeface="Arial" panose="020B0604020202020204" pitchFamily="34" charset="0"/>
                <a:cs typeface="Arial" panose="020B0604020202020204" pitchFamily="34" charset="0"/>
              </a:rPr>
              <a:t>​ - Open Awards</a:t>
            </a:r>
            <a:endParaRPr lang="en-GB" sz="2800" dirty="0">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CD3BF086-64FA-4A5F-4A9A-E985DC89EF71}"/>
              </a:ext>
            </a:extLst>
          </p:cNvPr>
          <p:cNvSpPr txBox="1"/>
          <p:nvPr/>
        </p:nvSpPr>
        <p:spPr>
          <a:xfrm>
            <a:off x="627062" y="3429000"/>
            <a:ext cx="9111298" cy="523220"/>
          </a:xfrm>
          <a:prstGeom prst="rect">
            <a:avLst/>
          </a:prstGeom>
          <a:noFill/>
        </p:spPr>
        <p:txBody>
          <a:bodyPr wrap="square" rtlCol="0">
            <a:spAutoFit/>
          </a:bodyPr>
          <a:lstStyle/>
          <a:p>
            <a:r>
              <a:rPr lang="en-US" sz="2800" dirty="0">
                <a:latin typeface="Arial" panose="020B0604020202020204" pitchFamily="34" charset="0"/>
                <a:cs typeface="Arial" panose="020B0604020202020204" pitchFamily="34" charset="0"/>
              </a:rPr>
              <a:t>Personal Progress – ASDAN (from September 2025) </a:t>
            </a:r>
            <a:endParaRPr lang="en-GB" sz="2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397614332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gradFill rotWithShape="1">
          <a:gsLst>
            <a:gs pos="10000">
              <a:schemeClr val="bg2">
                <a:tint val="97000"/>
                <a:hueMod val="92000"/>
                <a:satMod val="169000"/>
                <a:lumMod val="164000"/>
              </a:schemeClr>
            </a:gs>
            <a:gs pos="100000">
              <a:schemeClr val="bg2">
                <a:shade val="96000"/>
                <a:satMod val="120000"/>
                <a:lumMod val="90000"/>
              </a:schemeClr>
            </a:gs>
          </a:gsLst>
          <a:lin ang="6120000" scaled="1"/>
        </a:gradFill>
        <a:effectLst/>
      </p:bgPr>
    </p:bg>
    <p:spTree>
      <p:nvGrpSpPr>
        <p:cNvPr id="1" name="">
          <a:extLst>
            <a:ext uri="{FF2B5EF4-FFF2-40B4-BE49-F238E27FC236}">
              <a16:creationId xmlns:a16="http://schemas.microsoft.com/office/drawing/2014/main" id="{AF28EB02-B2DF-5885-15C4-31455B7E07FA}"/>
            </a:ext>
          </a:extLst>
        </p:cNvPr>
        <p:cNvGrpSpPr/>
        <p:nvPr/>
      </p:nvGrpSpPr>
      <p:grpSpPr>
        <a:xfrm>
          <a:off x="0" y="0"/>
          <a:ext cx="0" cy="0"/>
          <a:chOff x="0" y="0"/>
          <a:chExt cx="0" cy="0"/>
        </a:xfrm>
      </p:grpSpPr>
      <p:grpSp>
        <p:nvGrpSpPr>
          <p:cNvPr id="1031" name="Group 1030">
            <a:extLst>
              <a:ext uri="{FF2B5EF4-FFF2-40B4-BE49-F238E27FC236}">
                <a16:creationId xmlns:a16="http://schemas.microsoft.com/office/drawing/2014/main" id="{9EB9CD9E-EC6C-1396-ECE9-20C43D0F53BC}"/>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206969" y="2963333"/>
            <a:ext cx="2981858" cy="3208867"/>
            <a:chOff x="9206969" y="2963333"/>
            <a:chExt cx="2981858" cy="3208867"/>
          </a:xfrm>
        </p:grpSpPr>
        <p:cxnSp>
          <p:nvCxnSpPr>
            <p:cNvPr id="1032" name="Straight Connector 1031">
              <a:extLst>
                <a:ext uri="{FF2B5EF4-FFF2-40B4-BE49-F238E27FC236}">
                  <a16:creationId xmlns:a16="http://schemas.microsoft.com/office/drawing/2014/main" id="{E7EB38C5-E081-39F4-F926-7F9E4A74980C}"/>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33" name="Straight Connector 1032">
              <a:extLst>
                <a:ext uri="{FF2B5EF4-FFF2-40B4-BE49-F238E27FC236}">
                  <a16:creationId xmlns:a16="http://schemas.microsoft.com/office/drawing/2014/main" id="{70909A71-3FD3-72D1-DA8D-AD378D606AA6}"/>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34" name="Straight Connector 1033">
              <a:extLst>
                <a:ext uri="{FF2B5EF4-FFF2-40B4-BE49-F238E27FC236}">
                  <a16:creationId xmlns:a16="http://schemas.microsoft.com/office/drawing/2014/main" id="{4DE2FE11-0448-2966-D29A-0FBDF5FE2E13}"/>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35" name="Straight Connector 1034">
              <a:extLst>
                <a:ext uri="{FF2B5EF4-FFF2-40B4-BE49-F238E27FC236}">
                  <a16:creationId xmlns:a16="http://schemas.microsoft.com/office/drawing/2014/main" id="{1773BD5E-0BD2-54A5-B056-F64D152F633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36" name="Straight Connector 1035">
              <a:extLst>
                <a:ext uri="{FF2B5EF4-FFF2-40B4-BE49-F238E27FC236}">
                  <a16:creationId xmlns:a16="http://schemas.microsoft.com/office/drawing/2014/main" id="{A681B9E6-6F5A-1745-FD14-4B2BC118A815}"/>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useBgFill="1">
        <p:nvSpPr>
          <p:cNvPr id="1038" name="Rectangle 1037">
            <a:extLst>
              <a:ext uri="{FF2B5EF4-FFF2-40B4-BE49-F238E27FC236}">
                <a16:creationId xmlns:a16="http://schemas.microsoft.com/office/drawing/2014/main" id="{982E9841-51BD-743E-338E-3D6E56937E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7679C273-4B25-C8F1-A1B1-E3EEFEEF9D91}"/>
              </a:ext>
            </a:extLst>
          </p:cNvPr>
          <p:cNvSpPr>
            <a:spLocks noGrp="1"/>
          </p:cNvSpPr>
          <p:nvPr>
            <p:ph type="title"/>
          </p:nvPr>
        </p:nvSpPr>
        <p:spPr>
          <a:xfrm>
            <a:off x="7532710" y="620722"/>
            <a:ext cx="3518748" cy="1142462"/>
          </a:xfrm>
        </p:spPr>
        <p:txBody>
          <a:bodyPr vert="horz" lIns="91440" tIns="45720" rIns="91440" bIns="45720" rtlCol="0" anchor="b">
            <a:noAutofit/>
          </a:bodyPr>
          <a:lstStyle/>
          <a:p>
            <a:r>
              <a:rPr lang="en-US" sz="1400" b="0" i="0" u="none" strike="noStrike" dirty="0">
                <a:effectLst/>
                <a:latin typeface="Arial" panose="020B0604020202020204" pitchFamily="34" charset="0"/>
                <a:cs typeface="Arial" panose="020B0604020202020204" pitchFamily="34" charset="0"/>
              </a:rPr>
              <a:t>Award, Certificate, Extended Certificate &amp; Diploma in Skills for Further Learning &amp; Employment</a:t>
            </a:r>
            <a:r>
              <a:rPr lang="en-US" sz="1400" b="0" i="0" dirty="0">
                <a:effectLst/>
                <a:latin typeface="Arial" panose="020B0604020202020204" pitchFamily="34" charset="0"/>
                <a:cs typeface="Arial" panose="020B0604020202020204" pitchFamily="34" charset="0"/>
              </a:rPr>
              <a:t>​ - Open Awards</a:t>
            </a:r>
            <a:endParaRPr lang="en-GB" sz="1200" dirty="0">
              <a:latin typeface="Arial" panose="020B0604020202020204" pitchFamily="34" charset="0"/>
              <a:cs typeface="Arial" panose="020B0604020202020204" pitchFamily="34" charset="0"/>
            </a:endParaRPr>
          </a:p>
        </p:txBody>
      </p:sp>
      <p:sp>
        <p:nvSpPr>
          <p:cNvPr id="1040" name="Snip Diagonal Corner Rectangle 24">
            <a:extLst>
              <a:ext uri="{FF2B5EF4-FFF2-40B4-BE49-F238E27FC236}">
                <a16:creationId xmlns:a16="http://schemas.microsoft.com/office/drawing/2014/main" id="{706A0BB4-3135-38D7-F5F4-DCE70EB840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12990" y="620722"/>
            <a:ext cx="6575496" cy="5286838"/>
          </a:xfrm>
          <a:prstGeom prst="snip2DiagRect">
            <a:avLst>
              <a:gd name="adj1" fmla="val 10787"/>
              <a:gd name="adj2" fmla="val 0"/>
            </a:avLst>
          </a:prstGeom>
          <a:solidFill>
            <a:schemeClr val="tx1"/>
          </a:solidFill>
          <a:ln>
            <a:noFill/>
          </a:ln>
          <a:effectLst>
            <a:innerShdw blurRad="57150" dist="38100" dir="14460000">
              <a:prstClr val="black">
                <a:alpha val="70000"/>
              </a:prst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D3E71DFC-38E0-E391-C8BB-68208A95D5B3}"/>
              </a:ext>
            </a:extLst>
          </p:cNvPr>
          <p:cNvSpPr txBox="1"/>
          <p:nvPr/>
        </p:nvSpPr>
        <p:spPr>
          <a:xfrm>
            <a:off x="7532710" y="1822449"/>
            <a:ext cx="3578230" cy="3919716"/>
          </a:xfrm>
          <a:prstGeom prst="rect">
            <a:avLst/>
          </a:prstGeom>
        </p:spPr>
        <p:txBody>
          <a:bodyPr vert="horz" lIns="91440" tIns="45720" rIns="91440" bIns="45720" rtlCol="0" anchor="t">
            <a:normAutofit fontScale="40000" lnSpcReduction="20000"/>
          </a:bodyPr>
          <a:lstStyle/>
          <a:p>
            <a:pPr algn="l" rtl="0" fontAlgn="base">
              <a:lnSpc>
                <a:spcPts val="2250"/>
              </a:lnSpc>
              <a:buFont typeface="Arial" panose="020B0604020202020204" pitchFamily="34" charset="0"/>
              <a:buChar char="•"/>
            </a:pPr>
            <a:r>
              <a:rPr lang="en-GB" sz="3400" b="0" i="0" u="none" strike="noStrike" dirty="0">
                <a:effectLst/>
                <a:latin typeface="Arial" panose="020B0604020202020204" pitchFamily="34" charset="0"/>
                <a:cs typeface="Arial" panose="020B0604020202020204" pitchFamily="34" charset="0"/>
              </a:rPr>
              <a:t>The primary purpose of this qualification is to prepare students for further learning or training. This qualification offers a good starting point for their vocational education and training. It offers a mix of personal development and employability skills alongside an introduction to a range of vocational sectors.</a:t>
            </a:r>
            <a:r>
              <a:rPr lang="en-US" sz="3400" b="0" i="0" dirty="0">
                <a:effectLst/>
                <a:latin typeface="Arial" panose="020B0604020202020204" pitchFamily="34" charset="0"/>
                <a:cs typeface="Arial" panose="020B0604020202020204" pitchFamily="34" charset="0"/>
              </a:rPr>
              <a:t>​</a:t>
            </a:r>
          </a:p>
          <a:p>
            <a:pPr algn="l" rtl="0" fontAlgn="base">
              <a:lnSpc>
                <a:spcPts val="2250"/>
              </a:lnSpc>
              <a:buFont typeface="Arial" panose="020B0604020202020204" pitchFamily="34" charset="0"/>
              <a:buChar char="•"/>
            </a:pPr>
            <a:r>
              <a:rPr lang="en-GB" sz="3400" b="0" i="0" u="none" strike="noStrike" dirty="0">
                <a:effectLst/>
                <a:latin typeface="Arial" panose="020B0604020202020204" pitchFamily="34" charset="0"/>
                <a:cs typeface="Arial" panose="020B0604020202020204" pitchFamily="34" charset="0"/>
              </a:rPr>
              <a:t>Again, it’s all about linking our curriculum offer to a qualification. Gaining formal accreditation for the work we are already doing (</a:t>
            </a:r>
            <a:r>
              <a:rPr lang="en-GB" sz="3400" b="0" i="0" u="none" strike="noStrike" dirty="0" err="1">
                <a:effectLst/>
                <a:latin typeface="Arial" panose="020B0604020202020204" pitchFamily="34" charset="0"/>
                <a:cs typeface="Arial" panose="020B0604020202020204" pitchFamily="34" charset="0"/>
              </a:rPr>
              <a:t>eg</a:t>
            </a:r>
            <a:r>
              <a:rPr lang="en-GB" sz="3400" b="0" i="0" u="none" strike="noStrike" dirty="0">
                <a:effectLst/>
                <a:latin typeface="Arial" panose="020B0604020202020204" pitchFamily="34" charset="0"/>
                <a:cs typeface="Arial" panose="020B0604020202020204" pitchFamily="34" charset="0"/>
              </a:rPr>
              <a:t> DofE, Enterprise, KA’s Sports, work experience)</a:t>
            </a:r>
            <a:endParaRPr lang="en-US" sz="3400" b="0" i="0" dirty="0">
              <a:effectLst/>
              <a:latin typeface="Arial" panose="020B0604020202020204" pitchFamily="34" charset="0"/>
              <a:cs typeface="Arial" panose="020B0604020202020204" pitchFamily="34" charset="0"/>
            </a:endParaRPr>
          </a:p>
          <a:p>
            <a:pPr fontAlgn="base">
              <a:lnSpc>
                <a:spcPct val="90000"/>
              </a:lnSpc>
              <a:spcBef>
                <a:spcPct val="20000"/>
              </a:spcBef>
              <a:spcAft>
                <a:spcPts val="600"/>
              </a:spcAft>
              <a:buClr>
                <a:schemeClr val="tx1"/>
              </a:buClr>
              <a:buSzPct val="80000"/>
              <a:buFont typeface="Wingdings 3" panose="05040102010807070707" pitchFamily="18" charset="2"/>
              <a:buChar char=""/>
            </a:pPr>
            <a:endParaRPr lang="en-US" b="0" i="0" dirty="0">
              <a:latin typeface="Arial" panose="020B0604020202020204" pitchFamily="34" charset="0"/>
              <a:cs typeface="Arial" panose="020B0604020202020204" pitchFamily="34" charset="0"/>
            </a:endParaRPr>
          </a:p>
        </p:txBody>
      </p:sp>
      <p:grpSp>
        <p:nvGrpSpPr>
          <p:cNvPr id="1042" name="Group 1041">
            <a:extLst>
              <a:ext uri="{FF2B5EF4-FFF2-40B4-BE49-F238E27FC236}">
                <a16:creationId xmlns:a16="http://schemas.microsoft.com/office/drawing/2014/main" id="{8393DADF-3F17-9EF0-6BFF-41E34E392FFB}"/>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206969" y="2963333"/>
            <a:ext cx="2981858" cy="3208867"/>
            <a:chOff x="9206969" y="2963333"/>
            <a:chExt cx="2981858" cy="3208867"/>
          </a:xfrm>
        </p:grpSpPr>
        <p:cxnSp>
          <p:nvCxnSpPr>
            <p:cNvPr id="1043" name="Straight Connector 1042">
              <a:extLst>
                <a:ext uri="{FF2B5EF4-FFF2-40B4-BE49-F238E27FC236}">
                  <a16:creationId xmlns:a16="http://schemas.microsoft.com/office/drawing/2014/main" id="{BF922A3E-657A-4F56-30C6-8F6A52E48D03}"/>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44" name="Straight Connector 1043">
              <a:extLst>
                <a:ext uri="{FF2B5EF4-FFF2-40B4-BE49-F238E27FC236}">
                  <a16:creationId xmlns:a16="http://schemas.microsoft.com/office/drawing/2014/main" id="{E45470C3-4D33-10CD-1978-4FA95C764A3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45" name="Straight Connector 1044">
              <a:extLst>
                <a:ext uri="{FF2B5EF4-FFF2-40B4-BE49-F238E27FC236}">
                  <a16:creationId xmlns:a16="http://schemas.microsoft.com/office/drawing/2014/main" id="{78E01A8F-3874-6701-BA27-AE3868F8638B}"/>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46" name="Straight Connector 1045">
              <a:extLst>
                <a:ext uri="{FF2B5EF4-FFF2-40B4-BE49-F238E27FC236}">
                  <a16:creationId xmlns:a16="http://schemas.microsoft.com/office/drawing/2014/main" id="{35ADBA7F-CBAF-A70B-B5DF-832759CDA7DA}"/>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047" name="Straight Connector 1046">
              <a:extLst>
                <a:ext uri="{FF2B5EF4-FFF2-40B4-BE49-F238E27FC236}">
                  <a16:creationId xmlns:a16="http://schemas.microsoft.com/office/drawing/2014/main" id="{B2D4A890-A08D-875F-1B55-DEB1FA528B48}"/>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3" name="Title 1">
            <a:extLst>
              <a:ext uri="{FF2B5EF4-FFF2-40B4-BE49-F238E27FC236}">
                <a16:creationId xmlns:a16="http://schemas.microsoft.com/office/drawing/2014/main" id="{EEC0F1FE-C701-983C-2432-43D0CF149ED4}"/>
              </a:ext>
            </a:extLst>
          </p:cNvPr>
          <p:cNvSpPr txBox="1">
            <a:spLocks/>
          </p:cNvSpPr>
          <p:nvPr/>
        </p:nvSpPr>
        <p:spPr>
          <a:xfrm>
            <a:off x="693737" y="1496482"/>
            <a:ext cx="8534400" cy="1507067"/>
          </a:xfrm>
          <a:prstGeom prst="rect">
            <a:avLst/>
          </a:prstGeom>
          <a:effectLst/>
        </p:spPr>
        <p:txBody>
          <a:bodyPr vert="horz" lIns="91440" tIns="45720" rIns="91440" bIns="45720" rtlCol="0" anchor="ctr">
            <a:normAutofit/>
          </a:bodyPr>
          <a:lst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endParaRPr lang="en-GB" dirty="0">
              <a:latin typeface="Arial" panose="020B0604020202020204" pitchFamily="34" charset="0"/>
              <a:cs typeface="Arial" panose="020B0604020202020204" pitchFamily="34" charset="0"/>
            </a:endParaRPr>
          </a:p>
        </p:txBody>
      </p:sp>
      <p:pic>
        <p:nvPicPr>
          <p:cNvPr id="4098" name="Picture 2">
            <a:extLst>
              <a:ext uri="{FF2B5EF4-FFF2-40B4-BE49-F238E27FC236}">
                <a16:creationId xmlns:a16="http://schemas.microsoft.com/office/drawing/2014/main" id="{B5F182DE-010C-931A-97DB-43CCA63ECD0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24050" y="758737"/>
            <a:ext cx="3785339" cy="5148823"/>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5" name="Table 4">
            <a:extLst>
              <a:ext uri="{FF2B5EF4-FFF2-40B4-BE49-F238E27FC236}">
                <a16:creationId xmlns:a16="http://schemas.microsoft.com/office/drawing/2014/main" id="{63B059DE-E597-7C02-D559-69C052C2C11D}"/>
              </a:ext>
            </a:extLst>
          </p:cNvPr>
          <p:cNvGraphicFramePr>
            <a:graphicFrameLocks noGrp="1"/>
          </p:cNvGraphicFramePr>
          <p:nvPr>
            <p:extLst>
              <p:ext uri="{D42A27DB-BD31-4B8C-83A1-F6EECF244321}">
                <p14:modId xmlns:p14="http://schemas.microsoft.com/office/powerpoint/2010/main" val="2050692265"/>
              </p:ext>
            </p:extLst>
          </p:nvPr>
        </p:nvGraphicFramePr>
        <p:xfrm>
          <a:off x="1081060" y="5719775"/>
          <a:ext cx="9905336" cy="1075630"/>
        </p:xfrm>
        <a:graphic>
          <a:graphicData uri="http://schemas.openxmlformats.org/drawingml/2006/table">
            <a:tbl>
              <a:tblPr firstRow="1" firstCol="1" bandRow="1"/>
              <a:tblGrid>
                <a:gridCol w="2438058">
                  <a:extLst>
                    <a:ext uri="{9D8B030D-6E8A-4147-A177-3AD203B41FA5}">
                      <a16:colId xmlns:a16="http://schemas.microsoft.com/office/drawing/2014/main" val="1579090940"/>
                    </a:ext>
                  </a:extLst>
                </a:gridCol>
                <a:gridCol w="2438058">
                  <a:extLst>
                    <a:ext uri="{9D8B030D-6E8A-4147-A177-3AD203B41FA5}">
                      <a16:colId xmlns:a16="http://schemas.microsoft.com/office/drawing/2014/main" val="2738197921"/>
                    </a:ext>
                  </a:extLst>
                </a:gridCol>
                <a:gridCol w="2514610">
                  <a:extLst>
                    <a:ext uri="{9D8B030D-6E8A-4147-A177-3AD203B41FA5}">
                      <a16:colId xmlns:a16="http://schemas.microsoft.com/office/drawing/2014/main" val="2514427859"/>
                    </a:ext>
                  </a:extLst>
                </a:gridCol>
                <a:gridCol w="2514610">
                  <a:extLst>
                    <a:ext uri="{9D8B030D-6E8A-4147-A177-3AD203B41FA5}">
                      <a16:colId xmlns:a16="http://schemas.microsoft.com/office/drawing/2014/main" val="2180012345"/>
                    </a:ext>
                  </a:extLst>
                </a:gridCol>
              </a:tblGrid>
              <a:tr h="600995">
                <a:tc>
                  <a:txBody>
                    <a:bodyPr/>
                    <a:lstStyle/>
                    <a:p>
                      <a:pPr algn="ctr" fontAlgn="t">
                        <a:buNone/>
                      </a:pPr>
                      <a:r>
                        <a:rPr lang="en-GB" sz="2000" b="0" i="0" u="none" strike="noStrike"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Award</a:t>
                      </a:r>
                      <a:endParaRPr lang="en-GB" sz="2400" b="0" i="0" u="none" strike="noStrike" dirty="0">
                        <a:effectLst/>
                        <a:latin typeface="Arial" panose="020B0604020202020204" pitchFamily="34" charset="0"/>
                        <a:cs typeface="Arial" panose="020B0604020202020204" pitchFamily="34" charset="0"/>
                      </a:endParaRPr>
                    </a:p>
                  </a:txBody>
                  <a:tcPr marL="36144" marR="36144" marT="502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DE9D9"/>
                    </a:solidFill>
                  </a:tcPr>
                </a:tc>
                <a:tc>
                  <a:txBody>
                    <a:bodyPr/>
                    <a:lstStyle/>
                    <a:p>
                      <a:pPr algn="ctr" fontAlgn="t">
                        <a:buNone/>
                      </a:pPr>
                      <a:r>
                        <a:rPr lang="en-GB" sz="2000" b="0" i="0" u="none" strike="noStrike"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Certificate</a:t>
                      </a:r>
                      <a:endParaRPr lang="en-GB" sz="2400" b="0" i="0" u="none" strike="noStrike" dirty="0">
                        <a:effectLst/>
                        <a:latin typeface="Arial" panose="020B0604020202020204" pitchFamily="34" charset="0"/>
                        <a:cs typeface="Arial" panose="020B0604020202020204" pitchFamily="34" charset="0"/>
                      </a:endParaRPr>
                    </a:p>
                  </a:txBody>
                  <a:tcPr marL="36144" marR="36144" marT="502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DE9D9"/>
                    </a:solidFill>
                  </a:tcPr>
                </a:tc>
                <a:tc>
                  <a:txBody>
                    <a:bodyPr/>
                    <a:lstStyle/>
                    <a:p>
                      <a:pPr algn="ctr" fontAlgn="t">
                        <a:buNone/>
                      </a:pPr>
                      <a:r>
                        <a:rPr lang="en-GB" sz="2000" b="0" i="0" u="none" strike="noStrike"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Extended Certificate</a:t>
                      </a:r>
                      <a:endParaRPr lang="en-GB" sz="2400" b="0" i="0" u="none" strike="noStrike" dirty="0">
                        <a:effectLst/>
                        <a:latin typeface="Arial" panose="020B0604020202020204" pitchFamily="34" charset="0"/>
                        <a:cs typeface="Arial" panose="020B0604020202020204" pitchFamily="34" charset="0"/>
                      </a:endParaRPr>
                    </a:p>
                  </a:txBody>
                  <a:tcPr marL="36144" marR="36144" marT="502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DE9D9"/>
                    </a:solidFill>
                  </a:tcPr>
                </a:tc>
                <a:tc>
                  <a:txBody>
                    <a:bodyPr/>
                    <a:lstStyle/>
                    <a:p>
                      <a:pPr algn="ctr" fontAlgn="t">
                        <a:buNone/>
                      </a:pPr>
                      <a:r>
                        <a:rPr lang="en-GB" sz="2000" b="0" i="0" u="none" strike="noStrike" dirty="0">
                          <a:solidFill>
                            <a:srgbClr val="000000"/>
                          </a:solidFill>
                          <a:effectLst/>
                          <a:latin typeface="Arial" panose="020B0604020202020204" pitchFamily="34" charset="0"/>
                          <a:ea typeface="Times New Roman" panose="02020603050405020304" pitchFamily="18" charset="0"/>
                          <a:cs typeface="Arial" panose="020B0604020202020204" pitchFamily="34" charset="0"/>
                        </a:rPr>
                        <a:t>Diploma</a:t>
                      </a:r>
                      <a:endParaRPr lang="en-GB" sz="2400" b="0" i="0" u="none" strike="noStrike" dirty="0">
                        <a:effectLst/>
                        <a:latin typeface="Arial" panose="020B0604020202020204" pitchFamily="34" charset="0"/>
                        <a:cs typeface="Arial" panose="020B0604020202020204" pitchFamily="34" charset="0"/>
                      </a:endParaRPr>
                    </a:p>
                  </a:txBody>
                  <a:tcPr marL="36144" marR="36144" marT="502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DE9D9"/>
                    </a:solidFill>
                  </a:tcPr>
                </a:tc>
                <a:extLst>
                  <a:ext uri="{0D108BD9-81ED-4DB2-BD59-A6C34878D82A}">
                    <a16:rowId xmlns:a16="http://schemas.microsoft.com/office/drawing/2014/main" val="2187616925"/>
                  </a:ext>
                </a:extLst>
              </a:tr>
              <a:tr h="474635">
                <a:tc>
                  <a:txBody>
                    <a:bodyPr/>
                    <a:lstStyle/>
                    <a:p>
                      <a:pPr algn="ctr" fontAlgn="ctr">
                        <a:buNone/>
                      </a:pPr>
                      <a:r>
                        <a:rPr lang="en-GB" sz="1600" b="0" i="0" u="none" strike="noStrike">
                          <a:effectLst/>
                          <a:latin typeface="Arial" panose="020B0604020202020204" pitchFamily="34" charset="0"/>
                          <a:ea typeface="Times New Roman" panose="02020603050405020304" pitchFamily="18" charset="0"/>
                          <a:cs typeface="Arial" panose="020B0604020202020204" pitchFamily="34" charset="0"/>
                        </a:rPr>
                        <a:t>6 Credits</a:t>
                      </a:r>
                      <a:endParaRPr lang="en-GB" sz="2400" b="0" i="0" u="none" strike="noStrike">
                        <a:effectLst/>
                        <a:latin typeface="Arial" panose="020B0604020202020204" pitchFamily="34" charset="0"/>
                        <a:cs typeface="Arial" panose="020B0604020202020204" pitchFamily="34" charset="0"/>
                      </a:endParaRPr>
                    </a:p>
                  </a:txBody>
                  <a:tcPr marL="36144" marR="36144" marT="502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fontAlgn="ctr">
                        <a:buNone/>
                      </a:pPr>
                      <a:r>
                        <a:rPr lang="en-GB" sz="1600" b="0" i="0" u="none" strike="noStrike">
                          <a:effectLst/>
                          <a:latin typeface="Arial" panose="020B0604020202020204" pitchFamily="34" charset="0"/>
                          <a:ea typeface="Times New Roman" panose="02020603050405020304" pitchFamily="18" charset="0"/>
                          <a:cs typeface="Arial" panose="020B0604020202020204" pitchFamily="34" charset="0"/>
                        </a:rPr>
                        <a:t>13 Credits </a:t>
                      </a:r>
                      <a:endParaRPr lang="en-GB" sz="2400" b="0" i="0" u="none" strike="noStrike">
                        <a:effectLst/>
                        <a:latin typeface="Arial" panose="020B0604020202020204" pitchFamily="34" charset="0"/>
                        <a:cs typeface="Arial" panose="020B0604020202020204" pitchFamily="34" charset="0"/>
                      </a:endParaRPr>
                    </a:p>
                  </a:txBody>
                  <a:tcPr marL="36144" marR="36144" marT="502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fontAlgn="ctr">
                        <a:buNone/>
                      </a:pPr>
                      <a:r>
                        <a:rPr lang="en-GB" sz="1600" b="0" i="0" u="none" strike="noStrike">
                          <a:effectLst/>
                          <a:latin typeface="Arial" panose="020B0604020202020204" pitchFamily="34" charset="0"/>
                          <a:ea typeface="Times New Roman" panose="02020603050405020304" pitchFamily="18" charset="0"/>
                          <a:cs typeface="Arial" panose="020B0604020202020204" pitchFamily="34" charset="0"/>
                        </a:rPr>
                        <a:t>24 Credits</a:t>
                      </a:r>
                      <a:endParaRPr lang="en-GB" sz="2400" b="0" i="0" u="none" strike="noStrike">
                        <a:effectLst/>
                        <a:latin typeface="Arial" panose="020B0604020202020204" pitchFamily="34" charset="0"/>
                        <a:cs typeface="Arial" panose="020B0604020202020204" pitchFamily="34" charset="0"/>
                      </a:endParaRPr>
                    </a:p>
                  </a:txBody>
                  <a:tcPr marL="36144" marR="36144" marT="502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tc>
                  <a:txBody>
                    <a:bodyPr/>
                    <a:lstStyle/>
                    <a:p>
                      <a:pPr algn="ctr" fontAlgn="ctr">
                        <a:buNone/>
                      </a:pPr>
                      <a:r>
                        <a:rPr lang="en-GB" sz="1600" b="0" i="0" u="none" strike="noStrike" dirty="0">
                          <a:effectLst/>
                          <a:latin typeface="Arial" panose="020B0604020202020204" pitchFamily="34" charset="0"/>
                          <a:ea typeface="Times New Roman" panose="02020603050405020304" pitchFamily="18" charset="0"/>
                          <a:cs typeface="Arial" panose="020B0604020202020204" pitchFamily="34" charset="0"/>
                        </a:rPr>
                        <a:t>37 Credits </a:t>
                      </a:r>
                      <a:endParaRPr lang="en-GB" sz="2400" b="0" i="0" u="none" strike="noStrike" dirty="0">
                        <a:effectLst/>
                        <a:latin typeface="Arial" panose="020B0604020202020204" pitchFamily="34" charset="0"/>
                        <a:cs typeface="Arial" panose="020B0604020202020204" pitchFamily="34" charset="0"/>
                      </a:endParaRPr>
                    </a:p>
                  </a:txBody>
                  <a:tcPr marL="36144" marR="36144" marT="502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noFill/>
                  </a:tcPr>
                </a:tc>
                <a:extLst>
                  <a:ext uri="{0D108BD9-81ED-4DB2-BD59-A6C34878D82A}">
                    <a16:rowId xmlns:a16="http://schemas.microsoft.com/office/drawing/2014/main" val="2240669594"/>
                  </a:ext>
                </a:extLst>
              </a:tr>
            </a:tbl>
          </a:graphicData>
        </a:graphic>
      </p:graphicFrame>
    </p:spTree>
    <p:extLst>
      <p:ext uri="{BB962C8B-B14F-4D97-AF65-F5344CB8AC3E}">
        <p14:creationId xmlns:p14="http://schemas.microsoft.com/office/powerpoint/2010/main" val="51109323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9B4688-2326-F49E-E82B-B7BB4C81733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92224B5-11BE-C370-EC59-5C31F5A0367B}"/>
              </a:ext>
            </a:extLst>
          </p:cNvPr>
          <p:cNvSpPr>
            <a:spLocks noGrp="1"/>
          </p:cNvSpPr>
          <p:nvPr>
            <p:ph type="title"/>
          </p:nvPr>
        </p:nvSpPr>
        <p:spPr>
          <a:xfrm>
            <a:off x="627062" y="382057"/>
            <a:ext cx="9522778" cy="1507067"/>
          </a:xfrm>
        </p:spPr>
        <p:txBody>
          <a:bodyPr/>
          <a:lstStyle/>
          <a:p>
            <a:r>
              <a:rPr lang="en-US" dirty="0">
                <a:latin typeface="Arial" panose="020B0604020202020204" pitchFamily="34" charset="0"/>
                <a:cs typeface="Arial" panose="020B0604020202020204" pitchFamily="34" charset="0"/>
              </a:rPr>
              <a:t>Functional Skills Qualifications</a:t>
            </a:r>
            <a:endParaRPr lang="en-GB" dirty="0">
              <a:latin typeface="Arial" panose="020B0604020202020204" pitchFamily="34" charset="0"/>
              <a:cs typeface="Arial" panose="020B0604020202020204" pitchFamily="34" charset="0"/>
            </a:endParaRPr>
          </a:p>
        </p:txBody>
      </p:sp>
      <p:sp>
        <p:nvSpPr>
          <p:cNvPr id="3" name="Title 1">
            <a:extLst>
              <a:ext uri="{FF2B5EF4-FFF2-40B4-BE49-F238E27FC236}">
                <a16:creationId xmlns:a16="http://schemas.microsoft.com/office/drawing/2014/main" id="{0F14EF06-0D7D-24D1-E25F-8AA2859B4F9F}"/>
              </a:ext>
            </a:extLst>
          </p:cNvPr>
          <p:cNvSpPr txBox="1">
            <a:spLocks/>
          </p:cNvSpPr>
          <p:nvPr/>
        </p:nvSpPr>
        <p:spPr>
          <a:xfrm>
            <a:off x="693737" y="1496482"/>
            <a:ext cx="8534400" cy="1507067"/>
          </a:xfrm>
          <a:prstGeom prst="rect">
            <a:avLst/>
          </a:prstGeom>
          <a:effectLst/>
        </p:spPr>
        <p:txBody>
          <a:bodyPr vert="horz" lIns="91440" tIns="45720" rIns="91440" bIns="45720" rtlCol="0" anchor="ctr">
            <a:normAutofit/>
          </a:bodyPr>
          <a:lst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endParaRPr lang="en-GB" dirty="0">
              <a:latin typeface="Arial" panose="020B06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A583FA39-6680-1AE9-53CB-78C53C6F4797}"/>
              </a:ext>
            </a:extLst>
          </p:cNvPr>
          <p:cNvSpPr txBox="1"/>
          <p:nvPr/>
        </p:nvSpPr>
        <p:spPr>
          <a:xfrm>
            <a:off x="932973" y="1698529"/>
            <a:ext cx="9111298" cy="4724370"/>
          </a:xfrm>
          <a:prstGeom prst="rect">
            <a:avLst/>
          </a:prstGeom>
          <a:noFill/>
        </p:spPr>
        <p:txBody>
          <a:bodyPr wrap="square" rtlCol="0">
            <a:spAutoFit/>
          </a:bodyPr>
          <a:lstStyle/>
          <a:p>
            <a:r>
              <a:rPr lang="en-GB" sz="1800" b="0" i="0" u="none" strike="noStrike" dirty="0">
                <a:effectLst/>
                <a:latin typeface="Arial" panose="020B0604020202020204" pitchFamily="34" charset="0"/>
                <a:cs typeface="Arial" panose="020B0604020202020204" pitchFamily="34" charset="0"/>
              </a:rPr>
              <a:t>Functional Skills qualifications provide reliable evidence of a learner’s achievements against demanding content that is relevant to the workplace. They provide assessment of learners’ underpinning knowledge as well as their ability to apply this in different contexts. They also provide a foundation for progression into employment or further technical education and develop skills for everyday life.</a:t>
            </a:r>
          </a:p>
          <a:p>
            <a:endParaRPr lang="en-GB" dirty="0">
              <a:latin typeface="Arial" panose="020B0604020202020204" pitchFamily="34" charset="0"/>
              <a:cs typeface="Arial" panose="020B0604020202020204" pitchFamily="34" charset="0"/>
            </a:endParaRPr>
          </a:p>
          <a:p>
            <a:pPr algn="l" rtl="0" fontAlgn="base">
              <a:lnSpc>
                <a:spcPts val="1800"/>
              </a:lnSpc>
              <a:buFont typeface="Arial" panose="020B0604020202020204" pitchFamily="34" charset="0"/>
              <a:buChar char="•"/>
            </a:pPr>
            <a:r>
              <a:rPr lang="en-GB" sz="1800" b="1" i="0" u="none" strike="noStrike" dirty="0">
                <a:effectLst/>
                <a:latin typeface="Arial" panose="020B0604020202020204" pitchFamily="34" charset="0"/>
                <a:cs typeface="Arial" panose="020B0604020202020204" pitchFamily="34" charset="0"/>
              </a:rPr>
              <a:t>Purpose of Functional Skills English for Entry Levels</a:t>
            </a:r>
            <a:r>
              <a:rPr lang="en-GB" sz="1800" b="0" i="0" u="none" strike="noStrike" dirty="0">
                <a:effectLst/>
                <a:latin typeface="Arial" panose="020B0604020202020204" pitchFamily="34" charset="0"/>
                <a:cs typeface="Arial" panose="020B0604020202020204" pitchFamily="34" charset="0"/>
              </a:rPr>
              <a:t>: a qualification to demonstrate the ability at an appropriate level to read, write, speak, listen and communicate in English, and to apply this knowledge and these skills in familiar situations. Achievement of these qualifications can provide the basis for further study at Levels 1 and 2.</a:t>
            </a:r>
            <a:r>
              <a:rPr lang="en-US" sz="1800" b="0" i="0" dirty="0">
                <a:effectLst/>
                <a:latin typeface="Arial" panose="020B0604020202020204" pitchFamily="34" charset="0"/>
                <a:cs typeface="Arial" panose="020B0604020202020204" pitchFamily="34" charset="0"/>
              </a:rPr>
              <a:t>​</a:t>
            </a:r>
            <a:endParaRPr lang="en-US" sz="2800" b="0" i="0" dirty="0">
              <a:effectLst/>
              <a:latin typeface="Arial" panose="020B0604020202020204" pitchFamily="34" charset="0"/>
              <a:cs typeface="Arial" panose="020B0604020202020204" pitchFamily="34" charset="0"/>
            </a:endParaRPr>
          </a:p>
          <a:p>
            <a:pPr algn="l" rtl="0" fontAlgn="base">
              <a:lnSpc>
                <a:spcPts val="1800"/>
              </a:lnSpc>
            </a:pPr>
            <a:endParaRPr lang="en-GB" sz="2800" b="0" i="0" dirty="0">
              <a:effectLst/>
              <a:latin typeface="Arial" panose="020B0604020202020204" pitchFamily="34" charset="0"/>
              <a:cs typeface="Arial" panose="020B0604020202020204" pitchFamily="34" charset="0"/>
            </a:endParaRPr>
          </a:p>
          <a:p>
            <a:pPr algn="l" rtl="0" fontAlgn="base">
              <a:lnSpc>
                <a:spcPts val="1800"/>
              </a:lnSpc>
              <a:buFont typeface="Arial" panose="020B0604020202020204" pitchFamily="34" charset="0"/>
              <a:buChar char="•"/>
            </a:pPr>
            <a:r>
              <a:rPr lang="en-GB" sz="1800" b="1" i="0" u="none" strike="noStrike" dirty="0">
                <a:effectLst/>
                <a:latin typeface="Arial" panose="020B0604020202020204" pitchFamily="34" charset="0"/>
                <a:cs typeface="Arial" panose="020B0604020202020204" pitchFamily="34" charset="0"/>
              </a:rPr>
              <a:t>Purpose of Functional Skills Mathematics for Entry Levels</a:t>
            </a:r>
            <a:r>
              <a:rPr lang="en-GB" sz="1800" b="0" i="0" u="none" strike="noStrike" dirty="0">
                <a:effectLst/>
                <a:latin typeface="Arial" panose="020B0604020202020204" pitchFamily="34" charset="0"/>
                <a:cs typeface="Arial" panose="020B0604020202020204" pitchFamily="34" charset="0"/>
              </a:rPr>
              <a:t>: to demonstrate a sound grasp of the underpinning skills and basics of mathematical skills appropriate to the level, and the ability to apply mathematical thinking to solve simple problems in familiar situations. Achievement of these qualifications can provide the skills for further study at Levels 1 and 2.</a:t>
            </a:r>
            <a:endParaRPr lang="en-US" sz="2800" b="0" i="0" dirty="0">
              <a:effectLst/>
              <a:latin typeface="Arial" panose="020B0604020202020204" pitchFamily="34" charset="0"/>
              <a:cs typeface="Arial" panose="020B0604020202020204" pitchFamily="34" charset="0"/>
            </a:endParaRPr>
          </a:p>
          <a:p>
            <a:endParaRPr lang="en-GB" sz="28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63698667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gradFill rotWithShape="1">
          <a:gsLst>
            <a:gs pos="10000">
              <a:schemeClr val="bg2">
                <a:tint val="97000"/>
                <a:hueMod val="92000"/>
                <a:satMod val="169000"/>
                <a:lumMod val="164000"/>
              </a:schemeClr>
            </a:gs>
            <a:gs pos="100000">
              <a:schemeClr val="bg2">
                <a:shade val="96000"/>
                <a:satMod val="120000"/>
                <a:lumMod val="90000"/>
              </a:schemeClr>
            </a:gs>
          </a:gsLst>
          <a:lin ang="6120000" scaled="1"/>
        </a:gradFill>
        <a:effectLst/>
      </p:bgPr>
    </p:bg>
    <p:spTree>
      <p:nvGrpSpPr>
        <p:cNvPr id="1" name="">
          <a:extLst>
            <a:ext uri="{FF2B5EF4-FFF2-40B4-BE49-F238E27FC236}">
              <a16:creationId xmlns:a16="http://schemas.microsoft.com/office/drawing/2014/main" id="{D0B549E4-8890-1748-8EB8-5C9253418F3C}"/>
            </a:ext>
          </a:extLst>
        </p:cNvPr>
        <p:cNvGrpSpPr/>
        <p:nvPr/>
      </p:nvGrpSpPr>
      <p:grpSpPr>
        <a:xfrm>
          <a:off x="0" y="0"/>
          <a:ext cx="0" cy="0"/>
          <a:chOff x="0" y="0"/>
          <a:chExt cx="0" cy="0"/>
        </a:xfrm>
      </p:grpSpPr>
      <p:grpSp>
        <p:nvGrpSpPr>
          <p:cNvPr id="10" name="Group 9">
            <a:extLst>
              <a:ext uri="{FF2B5EF4-FFF2-40B4-BE49-F238E27FC236}">
                <a16:creationId xmlns:a16="http://schemas.microsoft.com/office/drawing/2014/main" id="{62CE031E-EE35-4AA7-9784-805093327786}"/>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9206969" y="2963333"/>
            <a:ext cx="2981858" cy="3208867"/>
            <a:chOff x="9206969" y="2963333"/>
            <a:chExt cx="2981858" cy="3208867"/>
          </a:xfrm>
        </p:grpSpPr>
        <p:cxnSp>
          <p:nvCxnSpPr>
            <p:cNvPr id="11" name="Straight Connector 10">
              <a:extLst>
                <a:ext uri="{FF2B5EF4-FFF2-40B4-BE49-F238E27FC236}">
                  <a16:creationId xmlns:a16="http://schemas.microsoft.com/office/drawing/2014/main" id="{118D62D3-5800-4F4A-95BE-C1A2BB8B2338}"/>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1276012" y="2963333"/>
              <a:ext cx="912814" cy="912812"/>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2" name="Straight Connector 11">
              <a:extLst>
                <a:ext uri="{FF2B5EF4-FFF2-40B4-BE49-F238E27FC236}">
                  <a16:creationId xmlns:a16="http://schemas.microsoft.com/office/drawing/2014/main" id="{4C9E4F52-5D94-4242-AC69-EE6A23FAB1D5}"/>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9206969" y="3190344"/>
              <a:ext cx="2981857" cy="2981856"/>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3" name="Straight Connector 12">
              <a:extLst>
                <a:ext uri="{FF2B5EF4-FFF2-40B4-BE49-F238E27FC236}">
                  <a16:creationId xmlns:a16="http://schemas.microsoft.com/office/drawing/2014/main" id="{322CC7C0-D1D6-4FF0-A60C-1AEB9C8736A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292292" y="3285067"/>
              <a:ext cx="1896534" cy="1896533"/>
            </a:xfrm>
            <a:prstGeom prst="line">
              <a:avLst/>
            </a:prstGeom>
            <a:ln w="952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4" name="Straight Connector 13">
              <a:extLst>
                <a:ext uri="{FF2B5EF4-FFF2-40B4-BE49-F238E27FC236}">
                  <a16:creationId xmlns:a16="http://schemas.microsoft.com/office/drawing/2014/main" id="{99B43E48-8275-4871-8745-F5CB75CFDB87}"/>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443103" y="3131080"/>
              <a:ext cx="1745722" cy="1745720"/>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cxnSp>
          <p:nvCxnSpPr>
            <p:cNvPr id="15" name="Straight Connector 14">
              <a:extLst>
                <a:ext uri="{FF2B5EF4-FFF2-40B4-BE49-F238E27FC236}">
                  <a16:creationId xmlns:a16="http://schemas.microsoft.com/office/drawing/2014/main" id="{E87ED701-F942-4771-8F92-6EFCC2E8E0E0}"/>
                </a:ext>
                <a:ext uri="{C183D7F6-B498-43B3-948B-1728B52AA6E4}">
                  <adec:decorative xmlns:adec="http://schemas.microsoft.com/office/drawing/2017/decorative" val="1"/>
                </a:ext>
              </a:extLst>
            </p:cNvPr>
            <p:cNvCxnSpPr/>
            <p:nvPr>
              <p:extLst>
                <p:ext uri="{386F3935-93C4-4BCD-93E2-E3B085C9AB24}">
                  <p16:designElem xmlns:p16="http://schemas.microsoft.com/office/powerpoint/2015/main" val="1"/>
                </p:ext>
              </p:extLst>
            </p:nvPr>
          </p:nvCxnSpPr>
          <p:spPr>
            <a:xfrm flipH="1">
              <a:off x="10918826" y="3683001"/>
              <a:ext cx="1270001" cy="1269999"/>
            </a:xfrm>
            <a:prstGeom prst="line">
              <a:avLst/>
            </a:prstGeom>
            <a:ln w="28575">
              <a:solidFill>
                <a:schemeClr val="tx1"/>
              </a:solidFill>
            </a:ln>
          </p:spPr>
          <p:style>
            <a:lnRef idx="2">
              <a:schemeClr val="accent1"/>
            </a:lnRef>
            <a:fillRef idx="0">
              <a:schemeClr val="accent1"/>
            </a:fillRef>
            <a:effectRef idx="1">
              <a:schemeClr val="accent1"/>
            </a:effectRef>
            <a:fontRef idx="minor">
              <a:schemeClr val="tx1"/>
            </a:fontRef>
          </p:style>
        </p:cxnSp>
      </p:grpSp>
      <p:sp>
        <p:nvSpPr>
          <p:cNvPr id="2" name="Title 1">
            <a:extLst>
              <a:ext uri="{FF2B5EF4-FFF2-40B4-BE49-F238E27FC236}">
                <a16:creationId xmlns:a16="http://schemas.microsoft.com/office/drawing/2014/main" id="{16313C44-24BB-193D-CCA3-4F01EE22D7E8}"/>
              </a:ext>
            </a:extLst>
          </p:cNvPr>
          <p:cNvSpPr>
            <a:spLocks noGrp="1"/>
          </p:cNvSpPr>
          <p:nvPr>
            <p:ph type="title"/>
          </p:nvPr>
        </p:nvSpPr>
        <p:spPr>
          <a:xfrm>
            <a:off x="348490" y="274429"/>
            <a:ext cx="8534400" cy="1507067"/>
          </a:xfrm>
        </p:spPr>
        <p:txBody>
          <a:bodyPr vert="horz" lIns="91440" tIns="45720" rIns="91440" bIns="45720" rtlCol="0" anchor="ctr">
            <a:normAutofit/>
          </a:bodyPr>
          <a:lstStyle/>
          <a:p>
            <a:r>
              <a:rPr lang="en-US" dirty="0">
                <a:latin typeface="Arial" panose="020B0604020202020204" pitchFamily="34" charset="0"/>
                <a:cs typeface="Arial" panose="020B0604020202020204" pitchFamily="34" charset="0"/>
              </a:rPr>
              <a:t>The importance of attendance </a:t>
            </a:r>
          </a:p>
        </p:txBody>
      </p:sp>
      <p:sp>
        <p:nvSpPr>
          <p:cNvPr id="4" name="TextBox 3">
            <a:extLst>
              <a:ext uri="{FF2B5EF4-FFF2-40B4-BE49-F238E27FC236}">
                <a16:creationId xmlns:a16="http://schemas.microsoft.com/office/drawing/2014/main" id="{0A877952-CF31-5D97-D9D0-BA287844D840}"/>
              </a:ext>
            </a:extLst>
          </p:cNvPr>
          <p:cNvSpPr txBox="1"/>
          <p:nvPr/>
        </p:nvSpPr>
        <p:spPr>
          <a:xfrm>
            <a:off x="348490" y="1745884"/>
            <a:ext cx="11149773" cy="4618339"/>
          </a:xfrm>
          <a:prstGeom prst="rect">
            <a:avLst/>
          </a:prstGeom>
        </p:spPr>
        <p:txBody>
          <a:bodyPr vert="horz" lIns="91440" tIns="45720" rIns="91440" bIns="45720" rtlCol="0" anchor="ctr">
            <a:normAutofit/>
          </a:bodyPr>
          <a:lstStyle/>
          <a:p>
            <a:pPr marL="285750" indent="-285750">
              <a:spcBef>
                <a:spcPct val="20000"/>
              </a:spcBef>
              <a:spcAft>
                <a:spcPts val="600"/>
              </a:spcAft>
              <a:buClr>
                <a:schemeClr val="tx1"/>
              </a:buClr>
              <a:buSzPct val="80000"/>
              <a:buFont typeface="Wingdings 3" panose="05040102010807070707" pitchFamily="18" charset="2"/>
              <a:buChar char=""/>
            </a:pPr>
            <a:r>
              <a:rPr lang="en-US" dirty="0">
                <a:latin typeface="Arial" panose="020B0604020202020204" pitchFamily="34" charset="0"/>
                <a:cs typeface="Arial" panose="020B0604020202020204" pitchFamily="34" charset="0"/>
              </a:rPr>
              <a:t>Regular attendance allows pupils to engage with all aspects of the curriculum, ensuring they meet the required learning objectives for accreditation.</a:t>
            </a:r>
          </a:p>
          <a:p>
            <a:pPr marL="285750" indent="-285750">
              <a:spcBef>
                <a:spcPct val="20000"/>
              </a:spcBef>
              <a:spcAft>
                <a:spcPts val="600"/>
              </a:spcAft>
              <a:buClr>
                <a:schemeClr val="tx1"/>
              </a:buClr>
              <a:buSzPct val="80000"/>
              <a:buFont typeface="Wingdings 3" panose="05040102010807070707" pitchFamily="18" charset="2"/>
              <a:buChar char=""/>
            </a:pPr>
            <a:r>
              <a:rPr lang="en-US" dirty="0">
                <a:latin typeface="Arial" panose="020B0604020202020204" pitchFamily="34" charset="0"/>
                <a:cs typeface="Arial" panose="020B0604020202020204" pitchFamily="34" charset="0"/>
              </a:rPr>
              <a:t>Consistent attendance helps pupils develop essential skills, such as communication, independence, and practical abilities, which are often assessed in accreditation frameworks.</a:t>
            </a:r>
          </a:p>
          <a:p>
            <a:pPr marL="285750" indent="-285750">
              <a:spcBef>
                <a:spcPct val="20000"/>
              </a:spcBef>
              <a:spcAft>
                <a:spcPts val="600"/>
              </a:spcAft>
              <a:buClr>
                <a:schemeClr val="tx1"/>
              </a:buClr>
              <a:buSzPct val="80000"/>
              <a:buFont typeface="Wingdings 3" panose="05040102010807070707" pitchFamily="18" charset="2"/>
              <a:buChar char=""/>
            </a:pPr>
            <a:r>
              <a:rPr lang="en-US" dirty="0">
                <a:latin typeface="Arial" panose="020B0604020202020204" pitchFamily="34" charset="0"/>
                <a:cs typeface="Arial" panose="020B0604020202020204" pitchFamily="34" charset="0"/>
              </a:rPr>
              <a:t>Many accreditation pathways require ongoing assessment, coursework, or practical evidence; missing school reduces opportunities to complete necessary tasks.</a:t>
            </a:r>
          </a:p>
          <a:p>
            <a:pPr marL="285750" indent="-285750">
              <a:spcBef>
                <a:spcPct val="20000"/>
              </a:spcBef>
              <a:spcAft>
                <a:spcPts val="600"/>
              </a:spcAft>
              <a:buClr>
                <a:schemeClr val="tx1"/>
              </a:buClr>
              <a:buSzPct val="80000"/>
              <a:buFont typeface="Wingdings 3" panose="05040102010807070707" pitchFamily="18" charset="2"/>
              <a:buChar char=""/>
            </a:pPr>
            <a:r>
              <a:rPr lang="en-US" dirty="0">
                <a:latin typeface="Arial" panose="020B0604020202020204" pitchFamily="34" charset="0"/>
                <a:cs typeface="Arial" panose="020B0604020202020204" pitchFamily="34" charset="0"/>
              </a:rPr>
              <a:t>Regular attendance helps pupils develop a sense of structure, increasing their confidence in applying learned skills in assessment situations.</a:t>
            </a:r>
          </a:p>
          <a:p>
            <a:pPr marL="285750" indent="-285750">
              <a:spcBef>
                <a:spcPct val="20000"/>
              </a:spcBef>
              <a:spcAft>
                <a:spcPts val="600"/>
              </a:spcAft>
              <a:buClr>
                <a:schemeClr val="tx1"/>
              </a:buClr>
              <a:buSzPct val="80000"/>
              <a:buFont typeface="Wingdings 3" panose="05040102010807070707" pitchFamily="18" charset="2"/>
              <a:buChar char=""/>
            </a:pPr>
            <a:r>
              <a:rPr lang="en-US" dirty="0">
                <a:latin typeface="Arial" panose="020B0604020202020204" pitchFamily="34" charset="0"/>
                <a:cs typeface="Arial" panose="020B0604020202020204" pitchFamily="34" charset="0"/>
              </a:rPr>
              <a:t>High attendance reflects a pupil’s engagement and commitment, which can be crucial for successfully achieving accreditation and preparing for future education or employment.</a:t>
            </a:r>
          </a:p>
          <a:p>
            <a:pPr marL="285750" indent="-285750">
              <a:spcBef>
                <a:spcPct val="20000"/>
              </a:spcBef>
              <a:spcAft>
                <a:spcPts val="600"/>
              </a:spcAft>
              <a:buClr>
                <a:schemeClr val="tx1"/>
              </a:buClr>
              <a:buSzPct val="80000"/>
              <a:buFont typeface="Wingdings 3" panose="05040102010807070707" pitchFamily="18" charset="2"/>
              <a:buChar char=""/>
            </a:pPr>
            <a:r>
              <a:rPr lang="en-US" dirty="0">
                <a:latin typeface="Arial" panose="020B0604020202020204" pitchFamily="34" charset="0"/>
                <a:cs typeface="Arial" panose="020B0604020202020204" pitchFamily="34" charset="0"/>
              </a:rPr>
              <a:t>As well as being in school to complete the accreditation, it </a:t>
            </a:r>
            <a:r>
              <a:rPr lang="en-US">
                <a:latin typeface="Arial" panose="020B0604020202020204" pitchFamily="34" charset="0"/>
                <a:cs typeface="Arial" panose="020B0604020202020204" pitchFamily="34" charset="0"/>
              </a:rPr>
              <a:t>is important </a:t>
            </a:r>
            <a:r>
              <a:rPr lang="en-US" dirty="0">
                <a:latin typeface="Arial" panose="020B0604020202020204" pitchFamily="34" charset="0"/>
                <a:cs typeface="Arial" panose="020B0604020202020204" pitchFamily="34" charset="0"/>
              </a:rPr>
              <a:t>that your child is also on time. </a:t>
            </a:r>
          </a:p>
          <a:p>
            <a:pPr marL="285750" indent="-285750">
              <a:spcBef>
                <a:spcPct val="20000"/>
              </a:spcBef>
              <a:spcAft>
                <a:spcPts val="600"/>
              </a:spcAft>
              <a:buClr>
                <a:schemeClr val="tx1"/>
              </a:buClr>
              <a:buSzPct val="80000"/>
              <a:buFont typeface="Wingdings 3" panose="05040102010807070707" pitchFamily="18" charset="2"/>
              <a:buChar char=""/>
            </a:pPr>
            <a:endParaRPr lang="en-US" dirty="0">
              <a:solidFill>
                <a:schemeClr val="bg2">
                  <a:lumMod val="75000"/>
                </a:schemeClr>
              </a:solidFill>
            </a:endParaRPr>
          </a:p>
        </p:txBody>
      </p:sp>
      <p:sp>
        <p:nvSpPr>
          <p:cNvPr id="3" name="Title 1">
            <a:extLst>
              <a:ext uri="{FF2B5EF4-FFF2-40B4-BE49-F238E27FC236}">
                <a16:creationId xmlns:a16="http://schemas.microsoft.com/office/drawing/2014/main" id="{1724152D-70D4-164B-7E4C-2208A70D3ADC}"/>
              </a:ext>
            </a:extLst>
          </p:cNvPr>
          <p:cNvSpPr txBox="1">
            <a:spLocks/>
          </p:cNvSpPr>
          <p:nvPr/>
        </p:nvSpPr>
        <p:spPr>
          <a:xfrm>
            <a:off x="693737" y="1496482"/>
            <a:ext cx="8534400" cy="1507067"/>
          </a:xfrm>
          <a:prstGeom prst="rect">
            <a:avLst/>
          </a:prstGeom>
          <a:effectLst/>
        </p:spPr>
        <p:txBody>
          <a:bodyPr vert="horz" lIns="91440" tIns="45720" rIns="91440" bIns="45720" rtlCol="0" anchor="ctr">
            <a:normAutofit/>
          </a:bodyPr>
          <a:lstStyle>
            <a:lvl1pPr algn="l" defTabSz="457200" rtl="0" eaLnBrk="1" latinLnBrk="0" hangingPunct="1">
              <a:spcBef>
                <a:spcPct val="0"/>
              </a:spcBef>
              <a:buNone/>
              <a:defRPr sz="3600" kern="1200" cap="all">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087253220"/>
      </p:ext>
    </p:extLst>
  </p:cSld>
  <p:clrMapOvr>
    <a:masterClrMapping/>
  </p:clrMapOvr>
</p:sld>
</file>

<file path=ppt/theme/theme1.xml><?xml version="1.0" encoding="utf-8"?>
<a:theme xmlns:a="http://schemas.openxmlformats.org/drawingml/2006/main" name="Slice">
  <a:themeElements>
    <a:clrScheme name="Slice">
      <a:dk1>
        <a:sysClr val="windowText" lastClr="000000"/>
      </a:dk1>
      <a:lt1>
        <a:sysClr val="window" lastClr="FFFFFF"/>
      </a:lt1>
      <a:dk2>
        <a:srgbClr val="146194"/>
      </a:dk2>
      <a:lt2>
        <a:srgbClr val="76DBF4"/>
      </a:lt2>
      <a:accent1>
        <a:srgbClr val="052F61"/>
      </a:accent1>
      <a:accent2>
        <a:srgbClr val="A50E82"/>
      </a:accent2>
      <a:accent3>
        <a:srgbClr val="14967C"/>
      </a:accent3>
      <a:accent4>
        <a:srgbClr val="6A9E1F"/>
      </a:accent4>
      <a:accent5>
        <a:srgbClr val="E87D37"/>
      </a:accent5>
      <a:accent6>
        <a:srgbClr val="C62324"/>
      </a:accent6>
      <a:hlink>
        <a:srgbClr val="0D2E46"/>
      </a:hlink>
      <a:folHlink>
        <a:srgbClr val="356A95"/>
      </a:folHlink>
    </a:clrScheme>
    <a:fontScheme name="Slice">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lice">
      <a:fillStyleLst>
        <a:solidFill>
          <a:schemeClr val="phClr"/>
        </a:solidFill>
        <a:gradFill rotWithShape="1">
          <a:gsLst>
            <a:gs pos="0">
              <a:schemeClr val="phClr">
                <a:tint val="62000"/>
                <a:hueMod val="94000"/>
                <a:satMod val="140000"/>
                <a:lumMod val="110000"/>
              </a:schemeClr>
            </a:gs>
            <a:gs pos="100000">
              <a:schemeClr val="phClr">
                <a:tint val="84000"/>
                <a:satMod val="160000"/>
              </a:schemeClr>
            </a:gs>
          </a:gsLst>
          <a:lin ang="5400000" scaled="0"/>
        </a:gradFill>
        <a:gradFill rotWithShape="1">
          <a:gsLst>
            <a:gs pos="0">
              <a:schemeClr val="phClr">
                <a:tint val="98000"/>
                <a:hueMod val="94000"/>
                <a:satMod val="130000"/>
                <a:lumMod val="128000"/>
              </a:schemeClr>
            </a:gs>
            <a:gs pos="100000">
              <a:schemeClr val="phClr">
                <a:shade val="94000"/>
                <a:lumMod val="88000"/>
              </a:schemeClr>
            </a:gs>
          </a:gsLst>
          <a:lin ang="5400000" scaled="0"/>
        </a:gradFill>
      </a:fillStyleLst>
      <a:lnStyleLst>
        <a:ln w="9525" cap="rnd" cmpd="sng" algn="ctr">
          <a:solidFill>
            <a:schemeClr val="phClr">
              <a:tint val="76000"/>
              <a:alpha val="60000"/>
              <a:hueMod val="94000"/>
            </a:schemeClr>
          </a:solidFill>
          <a:prstDash val="solid"/>
        </a:ln>
        <a:ln w="15875" cap="rnd" cmpd="sng" algn="ctr">
          <a:solidFill>
            <a:schemeClr val="phClr">
              <a:hueMod val="94000"/>
            </a:schemeClr>
          </a:solidFill>
          <a:prstDash val="solid"/>
        </a:ln>
        <a:ln w="28575"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50800" dist="38100" dir="5400000" rotWithShape="0">
              <a:srgbClr val="000000">
                <a:alpha val="46000"/>
              </a:srgbClr>
            </a:outerShdw>
          </a:effectLst>
          <a:scene3d>
            <a:camera prst="orthographicFront">
              <a:rot lat="0" lon="0" rev="0"/>
            </a:camera>
            <a:lightRig rig="threePt" dir="t"/>
          </a:scene3d>
          <a:sp3d prstMaterial="plastic">
            <a:bevelT w="25400" h="25400"/>
          </a:sp3d>
        </a:effectStyle>
      </a:effectStyleLst>
      <a:bgFillStyleLst>
        <a:solidFill>
          <a:schemeClr val="phClr"/>
        </a:solidFill>
        <a:gradFill rotWithShape="1">
          <a:gsLst>
            <a:gs pos="10000">
              <a:schemeClr val="phClr">
                <a:tint val="97000"/>
                <a:hueMod val="92000"/>
                <a:satMod val="169000"/>
                <a:lumMod val="164000"/>
              </a:schemeClr>
            </a:gs>
            <a:gs pos="100000">
              <a:schemeClr val="phClr">
                <a:shade val="96000"/>
                <a:satMod val="120000"/>
                <a:lumMod val="90000"/>
              </a:schemeClr>
            </a:gs>
          </a:gsLst>
          <a:lin ang="6120000" scaled="1"/>
        </a:gradFill>
        <a:gradFill rotWithShape="1">
          <a:gsLst>
            <a:gs pos="0">
              <a:schemeClr val="phClr">
                <a:tint val="97000"/>
                <a:hueMod val="92000"/>
                <a:satMod val="169000"/>
                <a:lumMod val="164000"/>
              </a:schemeClr>
            </a:gs>
            <a:gs pos="100000">
              <a:schemeClr val="phClr">
                <a:shade val="96000"/>
                <a:satMod val="120000"/>
                <a:lumMod val="90000"/>
              </a:schemeClr>
            </a:gs>
          </a:gsLst>
          <a:path path="circle">
            <a:fillToRect b="100000"/>
          </a:path>
        </a:gradFill>
      </a:bgFillStyleLst>
    </a:fmtScheme>
  </a:themeElements>
  <a:objectDefaults/>
  <a:extraClrSchemeLst/>
  <a:extLst>
    <a:ext uri="{05A4C25C-085E-4340-85A3-A5531E510DB2}">
      <thm15:themeFamily xmlns:thm15="http://schemas.microsoft.com/office/thememl/2012/main" name="Slice" id="{0507925B-6AC9-4358-8E18-C330545D08F8}" vid="{13FEC7C6-62A9-40C4-99D2-581AACACAA2F}"/>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32F77406DB199B49A6E78449BDD59CDA" ma:contentTypeVersion="6" ma:contentTypeDescription="Create a new document." ma:contentTypeScope="" ma:versionID="1a6ce6ed381313d78bf947c431db9ae9">
  <xsd:schema xmlns:xsd="http://www.w3.org/2001/XMLSchema" xmlns:xs="http://www.w3.org/2001/XMLSchema" xmlns:p="http://schemas.microsoft.com/office/2006/metadata/properties" xmlns:ns2="05fbd2df-0f01-4abf-981f-14649764d13f" xmlns:ns3="5b2c0be6-aff6-4d59-8002-64c8d9865c09" targetNamespace="http://schemas.microsoft.com/office/2006/metadata/properties" ma:root="true" ma:fieldsID="2734db9510b9b360285a9349f11239fd" ns2:_="" ns3:_="">
    <xsd:import namespace="05fbd2df-0f01-4abf-981f-14649764d13f"/>
    <xsd:import namespace="5b2c0be6-aff6-4d59-8002-64c8d9865c09"/>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5fbd2df-0f01-4abf-981f-14649764d13f"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5b2c0be6-aff6-4d59-8002-64c8d9865c09"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B6E3F9F9-6316-4F56-A6A5-70F8DFACB740}">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5fbd2df-0f01-4abf-981f-14649764d13f"/>
    <ds:schemaRef ds:uri="5b2c0be6-aff6-4d59-8002-64c8d9865c09"/>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4C2C151B-C2B1-4877-8B16-3708D468D55F}">
  <ds:schemaRefs>
    <ds:schemaRef ds:uri="http://schemas.microsoft.com/sharepoint/v3/contenttype/forms"/>
  </ds:schemaRefs>
</ds:datastoreItem>
</file>

<file path=customXml/itemProps3.xml><?xml version="1.0" encoding="utf-8"?>
<ds:datastoreItem xmlns:ds="http://schemas.openxmlformats.org/officeDocument/2006/customXml" ds:itemID="{C17ECAB9-58D6-4895-902E-A461B5385D10}">
  <ds:schemaRefs>
    <ds:schemaRef ds:uri="http://schemas.microsoft.com/office/2006/metadata/properties"/>
    <ds:schemaRef ds:uri="http://schemas.microsoft.com/office/infopath/2007/PartnerControls"/>
  </ds:schemaRefs>
</ds:datastoreItem>
</file>

<file path=docProps/app.xml><?xml version="1.0" encoding="utf-8"?>
<Properties xmlns="http://schemas.openxmlformats.org/officeDocument/2006/extended-properties" xmlns:vt="http://schemas.openxmlformats.org/officeDocument/2006/docPropsVTypes">
  <Template>Slice</Template>
  <TotalTime>151</TotalTime>
  <Words>675</Words>
  <Application>Microsoft Office PowerPoint</Application>
  <PresentationFormat>Widescreen</PresentationFormat>
  <Paragraphs>61</Paragraphs>
  <Slides>10</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10</vt:i4>
      </vt:variant>
    </vt:vector>
  </HeadingPairs>
  <TitlesOfParts>
    <vt:vector size="14" baseType="lpstr">
      <vt:lpstr>Arial</vt:lpstr>
      <vt:lpstr>Century Gothic</vt:lpstr>
      <vt:lpstr>Wingdings 3</vt:lpstr>
      <vt:lpstr>Slice</vt:lpstr>
      <vt:lpstr>Accreditation at Fitzwaryn </vt:lpstr>
      <vt:lpstr>Aims of the session </vt:lpstr>
      <vt:lpstr>Ks4 Accreditation </vt:lpstr>
      <vt:lpstr>Skills Passport – Open Awards </vt:lpstr>
      <vt:lpstr>Current Courses</vt:lpstr>
      <vt:lpstr>Personal Progress - ASDAN</vt:lpstr>
      <vt:lpstr>Ks5 Accreditation </vt:lpstr>
      <vt:lpstr>Award, Certificate, Extended Certificate &amp; Diploma in Skills for Further Learning &amp; Employment​ - Open Awards</vt:lpstr>
      <vt:lpstr>Functional Skills Qualifications</vt:lpstr>
      <vt:lpstr>The importance of attendance </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Hannah Gordon</dc:creator>
  <cp:lastModifiedBy>Hannah Gordon</cp:lastModifiedBy>
  <cp:revision>2</cp:revision>
  <dcterms:created xsi:type="dcterms:W3CDTF">2025-03-14T13:35:48Z</dcterms:created>
  <dcterms:modified xsi:type="dcterms:W3CDTF">2025-05-09T10:57:25Z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0x01010032F77406DB199B49A6E78449BDD59CDA</vt:lpwstr>
  </property>
</Properties>
</file>