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36"/>
  </p:notesMasterIdLst>
  <p:handoutMasterIdLst>
    <p:handoutMasterId r:id="rId37"/>
  </p:handoutMasterIdLst>
  <p:sldIdLst>
    <p:sldId id="258" r:id="rId2"/>
    <p:sldId id="275" r:id="rId3"/>
    <p:sldId id="276" r:id="rId4"/>
    <p:sldId id="277" r:id="rId5"/>
    <p:sldId id="278" r:id="rId6"/>
    <p:sldId id="279" r:id="rId7"/>
    <p:sldId id="283" r:id="rId8"/>
    <p:sldId id="280" r:id="rId9"/>
    <p:sldId id="284" r:id="rId10"/>
    <p:sldId id="281" r:id="rId11"/>
    <p:sldId id="282" r:id="rId12"/>
    <p:sldId id="285" r:id="rId13"/>
    <p:sldId id="286" r:id="rId14"/>
    <p:sldId id="288" r:id="rId15"/>
    <p:sldId id="287" r:id="rId16"/>
    <p:sldId id="289" r:id="rId17"/>
    <p:sldId id="291" r:id="rId18"/>
    <p:sldId id="290" r:id="rId19"/>
    <p:sldId id="292" r:id="rId20"/>
    <p:sldId id="294" r:id="rId21"/>
    <p:sldId id="293" r:id="rId22"/>
    <p:sldId id="295" r:id="rId23"/>
    <p:sldId id="297" r:id="rId24"/>
    <p:sldId id="296" r:id="rId25"/>
    <p:sldId id="298" r:id="rId26"/>
    <p:sldId id="300" r:id="rId27"/>
    <p:sldId id="299" r:id="rId28"/>
    <p:sldId id="301" r:id="rId29"/>
    <p:sldId id="303" r:id="rId30"/>
    <p:sldId id="302" r:id="rId31"/>
    <p:sldId id="304" r:id="rId32"/>
    <p:sldId id="306" r:id="rId33"/>
    <p:sldId id="305" r:id="rId34"/>
    <p:sldId id="267" r:id="rId35"/>
  </p:sldIdLst>
  <p:sldSz cx="9144000" cy="6858000" type="screen4x3"/>
  <p:notesSz cx="6858000" cy="9144000"/>
  <p:embeddedFontLst>
    <p:embeddedFont>
      <p:font typeface="Calibri" panose="020F0502020204030204" pitchFamily="34" charset="0"/>
      <p:regular r:id="rId38"/>
      <p:bold r:id="rId39"/>
      <p:italic r:id="rId40"/>
      <p:boldItalic r:id="rId41"/>
    </p:embeddedFont>
    <p:embeddedFont>
      <p:font typeface="Twinkl" pitchFamily="2" charset="77"/>
      <p:regular r:id="rId42"/>
      <p:bold r:id="rId4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E7E9C"/>
    <a:srgbClr val="B7EDFD"/>
    <a:srgbClr val="63747C"/>
    <a:srgbClr val="75868E"/>
    <a:srgbClr val="D3EF86"/>
    <a:srgbClr val="436372"/>
    <a:srgbClr val="18A0DB"/>
    <a:srgbClr val="DE1E5A"/>
    <a:srgbClr val="BC0105"/>
    <a:srgbClr val="4DB1E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28" autoAdjust="0"/>
    <p:restoredTop sz="94660"/>
  </p:normalViewPr>
  <p:slideViewPr>
    <p:cSldViewPr snapToGrid="0" showGuides="1">
      <p:cViewPr varScale="1">
        <p:scale>
          <a:sx n="111" d="100"/>
          <a:sy n="111" d="100"/>
        </p:scale>
        <p:origin x="1656" y="19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2.fntdata"/><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5.fntdata"/><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handoutMaster" Target="handoutMasters/handoutMaster1.xml"/><Relationship Id="rId40" Type="http://schemas.openxmlformats.org/officeDocument/2006/relationships/font" Target="fonts/font3.fntdata"/><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6.fntdata"/><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1.fntdata"/><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font" Target="fonts/font4.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13/01/2021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13/01/2021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resources/history-significant-individuals/history-great-explorers/significant-individuals-christopher-columbus"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s://www.twinkl.co.uk/resources/history-significant-individuals/history-great-explorers/significant-individuals-christopher-columbus" TargetMode="External"/><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5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5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Rounded Rectangle 1"/>
          <p:cNvSpPr/>
          <p:nvPr userDrawn="1"/>
        </p:nvSpPr>
        <p:spPr bwMode="auto">
          <a:xfrm>
            <a:off x="457198" y="438151"/>
            <a:ext cx="8220075" cy="5957887"/>
          </a:xfrm>
          <a:prstGeom prst="roundRect">
            <a:avLst>
              <a:gd name="adj" fmla="val 2649"/>
            </a:avLst>
          </a:prstGeom>
          <a:solidFill>
            <a:schemeClr val="bg1">
              <a:alpha val="95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31A81226-411B-4D36-957D-59AFD1D36A5A}"/>
              </a:ext>
            </a:extLst>
          </p:cNvPr>
          <p:cNvSpPr>
            <a:spLocks noGrp="1"/>
          </p:cNvSpPr>
          <p:nvPr>
            <p:ph type="dt" sz="half" idx="10"/>
          </p:nvPr>
        </p:nvSpPr>
        <p:spPr/>
        <p:txBody>
          <a:bodyPr/>
          <a:lstStyle>
            <a:lvl1pPr>
              <a:defRPr/>
            </a:lvl1pPr>
          </a:lstStyle>
          <a:p>
            <a:pPr>
              <a:defRPr/>
            </a:pPr>
            <a:fld id="{4B6C855B-1EC5-40C7-AD64-5DD0B6F8D4ED}" type="datetimeFigureOut">
              <a:rPr lang="en-GB"/>
              <a:pPr>
                <a:defRPr/>
              </a:pPr>
              <a:t>13/01/2021</a:t>
            </a:fld>
            <a:endParaRPr lang="en-GB"/>
          </a:p>
        </p:txBody>
      </p:sp>
      <p:sp>
        <p:nvSpPr>
          <p:cNvPr id="5" name="Footer Placeholder 4">
            <a:extLst>
              <a:ext uri="{FF2B5EF4-FFF2-40B4-BE49-F238E27FC236}">
                <a16:creationId xmlns:a16="http://schemas.microsoft.com/office/drawing/2014/main" id="{31AFD69F-8D4F-4EF9-A803-79B6886A8594}"/>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AADF3AF9-B00E-4300-BA28-F94CEFEAF709}"/>
              </a:ext>
            </a:extLst>
          </p:cNvPr>
          <p:cNvSpPr>
            <a:spLocks noGrp="1"/>
          </p:cNvSpPr>
          <p:nvPr>
            <p:ph type="sldNum" sz="quarter" idx="12"/>
          </p:nvPr>
        </p:nvSpPr>
        <p:spPr/>
        <p:txBody>
          <a:bodyPr/>
          <a:lstStyle>
            <a:lvl1pPr>
              <a:defRPr/>
            </a:lvl1pPr>
          </a:lstStyle>
          <a:p>
            <a:pPr>
              <a:defRPr/>
            </a:pPr>
            <a:fld id="{40914453-57DD-4A44-AA52-6191B90F1EAF}" type="slidenum">
              <a:rPr lang="en-GB" altLang="en-US"/>
              <a:pPr>
                <a:defRPr/>
              </a:pPr>
              <a:t>‹#›</a:t>
            </a:fld>
            <a:endParaRPr lang="en-GB" altLang="en-US"/>
          </a:p>
        </p:txBody>
      </p:sp>
      <p:sp>
        <p:nvSpPr>
          <p:cNvPr id="7" name="Rounded Rectangle 6"/>
          <p:cNvSpPr/>
          <p:nvPr userDrawn="1"/>
        </p:nvSpPr>
        <p:spPr bwMode="auto">
          <a:xfrm>
            <a:off x="457198" y="438151"/>
            <a:ext cx="8220075" cy="5957887"/>
          </a:xfrm>
          <a:prstGeom prst="roundRect">
            <a:avLst>
              <a:gd name="adj" fmla="val 2649"/>
            </a:avLst>
          </a:prstGeom>
          <a:solidFill>
            <a:schemeClr val="bg1">
              <a:alpha val="95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Tree>
    <p:extLst>
      <p:ext uri="{BB962C8B-B14F-4D97-AF65-F5344CB8AC3E}">
        <p14:creationId xmlns:p14="http://schemas.microsoft.com/office/powerpoint/2010/main" val="19694082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8" r:id="rId5"/>
    <p:sldLayoutId id="2147483666" r:id="rId6"/>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5.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5.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2.png"/><Relationship Id="rId1" Type="http://schemas.openxmlformats.org/officeDocument/2006/relationships/slideLayout" Target="../slideLayouts/slideLayout5.xml"/><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6.png"/><Relationship Id="rId1" Type="http://schemas.openxmlformats.org/officeDocument/2006/relationships/slideLayout" Target="../slideLayouts/slideLayout5.xml"/><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image" Target="../media/image5.png"/><Relationship Id="rId1" Type="http://schemas.openxmlformats.org/officeDocument/2006/relationships/slideLayout" Target="../slideLayouts/slideLayout5.xml"/><Relationship Id="rId4" Type="http://schemas.openxmlformats.org/officeDocument/2006/relationships/slide" Target="slide15.xml"/></Relationships>
</file>

<file path=ppt/slides/_rels/slide14.xml.rels><?xml version="1.0" encoding="UTF-8" standalone="yes"?>
<Relationships xmlns="http://schemas.openxmlformats.org/package/2006/relationships"><Relationship Id="rId3" Type="http://schemas.openxmlformats.org/officeDocument/2006/relationships/slide" Target="slide13.xml"/><Relationship Id="rId2" Type="http://schemas.openxmlformats.org/officeDocument/2006/relationships/image" Target="../media/image19.png"/><Relationship Id="rId1" Type="http://schemas.openxmlformats.org/officeDocument/2006/relationships/slideLayout" Target="../slideLayouts/slideLayout5.xml"/><Relationship Id="rId4" Type="http://schemas.openxmlformats.org/officeDocument/2006/relationships/image" Target="../media/image20.png"/></Relationships>
</file>

<file path=ppt/slides/_rels/slide15.xml.rels><?xml version="1.0" encoding="UTF-8" standalone="yes"?>
<Relationships xmlns="http://schemas.openxmlformats.org/package/2006/relationships"><Relationship Id="rId3" Type="http://schemas.openxmlformats.org/officeDocument/2006/relationships/slide" Target="slide16.xml"/><Relationship Id="rId2" Type="http://schemas.openxmlformats.org/officeDocument/2006/relationships/image" Target="../media/image21.png"/><Relationship Id="rId1" Type="http://schemas.openxmlformats.org/officeDocument/2006/relationships/slideLayout" Target="../slideLayouts/slideLayout5.xml"/><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3" Type="http://schemas.openxmlformats.org/officeDocument/2006/relationships/slide" Target="slide17.xml"/><Relationship Id="rId2" Type="http://schemas.openxmlformats.org/officeDocument/2006/relationships/image" Target="../media/image5.png"/><Relationship Id="rId1" Type="http://schemas.openxmlformats.org/officeDocument/2006/relationships/slideLayout" Target="../slideLayouts/slideLayout5.xml"/><Relationship Id="rId4" Type="http://schemas.openxmlformats.org/officeDocument/2006/relationships/slide" Target="slide18.xml"/></Relationships>
</file>

<file path=ppt/slides/_rels/slide17.xml.rels><?xml version="1.0" encoding="UTF-8" standalone="yes"?>
<Relationships xmlns="http://schemas.openxmlformats.org/package/2006/relationships"><Relationship Id="rId3" Type="http://schemas.openxmlformats.org/officeDocument/2006/relationships/slide" Target="slide16.xml"/><Relationship Id="rId2" Type="http://schemas.openxmlformats.org/officeDocument/2006/relationships/image" Target="../media/image19.png"/><Relationship Id="rId1" Type="http://schemas.openxmlformats.org/officeDocument/2006/relationships/slideLayout" Target="../slideLayouts/slideLayout5.xml"/><Relationship Id="rId4" Type="http://schemas.openxmlformats.org/officeDocument/2006/relationships/image" Target="../media/image20.png"/></Relationships>
</file>

<file path=ppt/slides/_rels/slide18.xml.rels><?xml version="1.0" encoding="UTF-8" standalone="yes"?>
<Relationships xmlns="http://schemas.openxmlformats.org/package/2006/relationships"><Relationship Id="rId3" Type="http://schemas.openxmlformats.org/officeDocument/2006/relationships/slide" Target="slide19.xml"/><Relationship Id="rId2" Type="http://schemas.openxmlformats.org/officeDocument/2006/relationships/image" Target="../media/image21.png"/><Relationship Id="rId1" Type="http://schemas.openxmlformats.org/officeDocument/2006/relationships/slideLayout" Target="../slideLayouts/slideLayout5.xml"/><Relationship Id="rId4" Type="http://schemas.openxmlformats.org/officeDocument/2006/relationships/image" Target="../media/image20.png"/></Relationships>
</file>

<file path=ppt/slides/_rels/slide19.xml.rels><?xml version="1.0" encoding="UTF-8" standalone="yes"?>
<Relationships xmlns="http://schemas.openxmlformats.org/package/2006/relationships"><Relationship Id="rId3" Type="http://schemas.openxmlformats.org/officeDocument/2006/relationships/slide" Target="slide21.xml"/><Relationship Id="rId2" Type="http://schemas.openxmlformats.org/officeDocument/2006/relationships/image" Target="../media/image5.png"/><Relationship Id="rId1" Type="http://schemas.openxmlformats.org/officeDocument/2006/relationships/slideLayout" Target="../slideLayouts/slideLayout5.xml"/><Relationship Id="rId4" Type="http://schemas.openxmlformats.org/officeDocument/2006/relationships/slide" Target="slide20.xml"/></Relationships>
</file>

<file path=ppt/slides/_rels/slide20.xml.rels><?xml version="1.0" encoding="UTF-8" standalone="yes"?>
<Relationships xmlns="http://schemas.openxmlformats.org/package/2006/relationships"><Relationship Id="rId3" Type="http://schemas.openxmlformats.org/officeDocument/2006/relationships/slide" Target="slide19.xml"/><Relationship Id="rId2" Type="http://schemas.openxmlformats.org/officeDocument/2006/relationships/image" Target="../media/image19.png"/><Relationship Id="rId1" Type="http://schemas.openxmlformats.org/officeDocument/2006/relationships/slideLayout" Target="../slideLayouts/slideLayout5.xml"/><Relationship Id="rId4" Type="http://schemas.openxmlformats.org/officeDocument/2006/relationships/image" Target="../media/image20.png"/></Relationships>
</file>

<file path=ppt/slides/_rels/slide21.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image" Target="../media/image21.png"/><Relationship Id="rId1" Type="http://schemas.openxmlformats.org/officeDocument/2006/relationships/slideLayout" Target="../slideLayouts/slideLayout5.xml"/><Relationship Id="rId4" Type="http://schemas.openxmlformats.org/officeDocument/2006/relationships/image" Target="../media/image20.png"/></Relationships>
</file>

<file path=ppt/slides/_rels/slide22.xml.rels><?xml version="1.0" encoding="UTF-8" standalone="yes"?>
<Relationships xmlns="http://schemas.openxmlformats.org/package/2006/relationships"><Relationship Id="rId3" Type="http://schemas.openxmlformats.org/officeDocument/2006/relationships/slide" Target="slide23.xml"/><Relationship Id="rId2" Type="http://schemas.openxmlformats.org/officeDocument/2006/relationships/image" Target="../media/image5.png"/><Relationship Id="rId1" Type="http://schemas.openxmlformats.org/officeDocument/2006/relationships/slideLayout" Target="../slideLayouts/slideLayout5.xml"/><Relationship Id="rId4" Type="http://schemas.openxmlformats.org/officeDocument/2006/relationships/slide" Target="slide24.xml"/></Relationships>
</file>

<file path=ppt/slides/_rels/slide23.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image" Target="../media/image19.png"/><Relationship Id="rId1" Type="http://schemas.openxmlformats.org/officeDocument/2006/relationships/slideLayout" Target="../slideLayouts/slideLayout5.xml"/><Relationship Id="rId4" Type="http://schemas.openxmlformats.org/officeDocument/2006/relationships/image" Target="../media/image20.png"/></Relationships>
</file>

<file path=ppt/slides/_rels/slide24.xml.rels><?xml version="1.0" encoding="UTF-8" standalone="yes"?>
<Relationships xmlns="http://schemas.openxmlformats.org/package/2006/relationships"><Relationship Id="rId3" Type="http://schemas.openxmlformats.org/officeDocument/2006/relationships/slide" Target="slide25.xml"/><Relationship Id="rId2" Type="http://schemas.openxmlformats.org/officeDocument/2006/relationships/image" Target="../media/image21.png"/><Relationship Id="rId1" Type="http://schemas.openxmlformats.org/officeDocument/2006/relationships/slideLayout" Target="../slideLayouts/slideLayout5.xml"/><Relationship Id="rId4" Type="http://schemas.openxmlformats.org/officeDocument/2006/relationships/image" Target="../media/image20.png"/></Relationships>
</file>

<file path=ppt/slides/_rels/slide25.xml.rels><?xml version="1.0" encoding="UTF-8" standalone="yes"?>
<Relationships xmlns="http://schemas.openxmlformats.org/package/2006/relationships"><Relationship Id="rId3" Type="http://schemas.openxmlformats.org/officeDocument/2006/relationships/slide" Target="slide26.xml"/><Relationship Id="rId2" Type="http://schemas.openxmlformats.org/officeDocument/2006/relationships/image" Target="../media/image5.png"/><Relationship Id="rId1" Type="http://schemas.openxmlformats.org/officeDocument/2006/relationships/slideLayout" Target="../slideLayouts/slideLayout5.xml"/><Relationship Id="rId4" Type="http://schemas.openxmlformats.org/officeDocument/2006/relationships/slide" Target="slide27.xml"/></Relationships>
</file>

<file path=ppt/slides/_rels/slide26.xml.rels><?xml version="1.0" encoding="UTF-8" standalone="yes"?>
<Relationships xmlns="http://schemas.openxmlformats.org/package/2006/relationships"><Relationship Id="rId3" Type="http://schemas.openxmlformats.org/officeDocument/2006/relationships/slide" Target="slide25.xml"/><Relationship Id="rId2" Type="http://schemas.openxmlformats.org/officeDocument/2006/relationships/image" Target="../media/image19.png"/><Relationship Id="rId1" Type="http://schemas.openxmlformats.org/officeDocument/2006/relationships/slideLayout" Target="../slideLayouts/slideLayout5.xml"/><Relationship Id="rId4" Type="http://schemas.openxmlformats.org/officeDocument/2006/relationships/image" Target="../media/image20.png"/></Relationships>
</file>

<file path=ppt/slides/_rels/slide27.xml.rels><?xml version="1.0" encoding="UTF-8" standalone="yes"?>
<Relationships xmlns="http://schemas.openxmlformats.org/package/2006/relationships"><Relationship Id="rId3" Type="http://schemas.openxmlformats.org/officeDocument/2006/relationships/slide" Target="slide28.xml"/><Relationship Id="rId2" Type="http://schemas.openxmlformats.org/officeDocument/2006/relationships/image" Target="../media/image21.png"/><Relationship Id="rId1" Type="http://schemas.openxmlformats.org/officeDocument/2006/relationships/slideLayout" Target="../slideLayouts/slideLayout5.xml"/><Relationship Id="rId4" Type="http://schemas.openxmlformats.org/officeDocument/2006/relationships/image" Target="../media/image20.png"/></Relationships>
</file>

<file path=ppt/slides/_rels/slide28.xml.rels><?xml version="1.0" encoding="UTF-8" standalone="yes"?>
<Relationships xmlns="http://schemas.openxmlformats.org/package/2006/relationships"><Relationship Id="rId3" Type="http://schemas.openxmlformats.org/officeDocument/2006/relationships/slide" Target="slide30.xml"/><Relationship Id="rId2" Type="http://schemas.openxmlformats.org/officeDocument/2006/relationships/image" Target="../media/image5.png"/><Relationship Id="rId1" Type="http://schemas.openxmlformats.org/officeDocument/2006/relationships/slideLayout" Target="../slideLayouts/slideLayout5.xml"/><Relationship Id="rId4" Type="http://schemas.openxmlformats.org/officeDocument/2006/relationships/slide" Target="slide29.xml"/></Relationships>
</file>

<file path=ppt/slides/_rels/slide29.xml.rels><?xml version="1.0" encoding="UTF-8" standalone="yes"?>
<Relationships xmlns="http://schemas.openxmlformats.org/package/2006/relationships"><Relationship Id="rId3" Type="http://schemas.openxmlformats.org/officeDocument/2006/relationships/slide" Target="slide28.xml"/><Relationship Id="rId2" Type="http://schemas.openxmlformats.org/officeDocument/2006/relationships/image" Target="../media/image19.png"/><Relationship Id="rId1" Type="http://schemas.openxmlformats.org/officeDocument/2006/relationships/slideLayout" Target="../slideLayouts/slideLayout5.xml"/><Relationship Id="rId4" Type="http://schemas.openxmlformats.org/officeDocument/2006/relationships/image" Target="../media/image20.png"/></Relationships>
</file>

<file path=ppt/slides/_rels/slide30.xml.rels><?xml version="1.0" encoding="UTF-8" standalone="yes"?>
<Relationships xmlns="http://schemas.openxmlformats.org/package/2006/relationships"><Relationship Id="rId3" Type="http://schemas.openxmlformats.org/officeDocument/2006/relationships/slide" Target="slide31.xml"/><Relationship Id="rId2" Type="http://schemas.openxmlformats.org/officeDocument/2006/relationships/image" Target="../media/image21.png"/><Relationship Id="rId1" Type="http://schemas.openxmlformats.org/officeDocument/2006/relationships/slideLayout" Target="../slideLayouts/slideLayout5.xml"/><Relationship Id="rId4" Type="http://schemas.openxmlformats.org/officeDocument/2006/relationships/image" Target="../media/image20.png"/></Relationships>
</file>

<file path=ppt/slides/_rels/slide31.xml.rels><?xml version="1.0" encoding="UTF-8" standalone="yes"?>
<Relationships xmlns="http://schemas.openxmlformats.org/package/2006/relationships"><Relationship Id="rId3" Type="http://schemas.openxmlformats.org/officeDocument/2006/relationships/slide" Target="slide32.xml"/><Relationship Id="rId2" Type="http://schemas.openxmlformats.org/officeDocument/2006/relationships/image" Target="../media/image5.png"/><Relationship Id="rId1" Type="http://schemas.openxmlformats.org/officeDocument/2006/relationships/slideLayout" Target="../slideLayouts/slideLayout5.xml"/><Relationship Id="rId4" Type="http://schemas.openxmlformats.org/officeDocument/2006/relationships/slide" Target="slide33.xml"/></Relationships>
</file>

<file path=ppt/slides/_rels/slide32.xml.rels><?xml version="1.0" encoding="UTF-8" standalone="yes"?>
<Relationships xmlns="http://schemas.openxmlformats.org/package/2006/relationships"><Relationship Id="rId3" Type="http://schemas.openxmlformats.org/officeDocument/2006/relationships/slide" Target="slide31.xml"/><Relationship Id="rId2" Type="http://schemas.openxmlformats.org/officeDocument/2006/relationships/image" Target="../media/image19.png"/><Relationship Id="rId1" Type="http://schemas.openxmlformats.org/officeDocument/2006/relationships/slideLayout" Target="../slideLayouts/slideLayout5.xml"/><Relationship Id="rId4" Type="http://schemas.openxmlformats.org/officeDocument/2006/relationships/image" Target="../media/image20.png"/></Relationships>
</file>

<file path=ppt/slides/_rels/slide33.xml.rels><?xml version="1.0" encoding="UTF-8" standalone="yes"?>
<Relationships xmlns="http://schemas.openxmlformats.org/package/2006/relationships"><Relationship Id="rId3" Type="http://schemas.openxmlformats.org/officeDocument/2006/relationships/slide" Target="slide34.xml"/><Relationship Id="rId2" Type="http://schemas.openxmlformats.org/officeDocument/2006/relationships/image" Target="../media/image21.png"/><Relationship Id="rId1" Type="http://schemas.openxmlformats.org/officeDocument/2006/relationships/slideLayout" Target="../slideLayouts/slideLayout5.xml"/><Relationship Id="rId4" Type="http://schemas.openxmlformats.org/officeDocument/2006/relationships/image" Target="../media/image20.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2BFA234-04DE-40BF-9674-79E13C057EE5}"/>
              </a:ext>
            </a:extLst>
          </p:cNvPr>
          <p:cNvSpPr/>
          <p:nvPr/>
        </p:nvSpPr>
        <p:spPr>
          <a:xfrm>
            <a:off x="579438" y="474664"/>
            <a:ext cx="7985125" cy="2924568"/>
          </a:xfrm>
          <a:prstGeom prst="rect">
            <a:avLst/>
          </a:prstGeom>
          <a:solidFill>
            <a:schemeClr val="bg1">
              <a:alpha val="97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3075" name="Picture 14">
            <a:extLst>
              <a:ext uri="{FF2B5EF4-FFF2-40B4-BE49-F238E27FC236}">
                <a16:creationId xmlns:a16="http://schemas.microsoft.com/office/drawing/2014/main" id="{DEF0BC9C-AF66-46BA-8E5A-27DE6010037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01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6" name="TextBox 1">
            <a:extLst>
              <a:ext uri="{FF2B5EF4-FFF2-40B4-BE49-F238E27FC236}">
                <a16:creationId xmlns:a16="http://schemas.microsoft.com/office/drawing/2014/main" id="{4C64C326-CEF9-48D0-A864-7F3E7CC65E91}"/>
              </a:ext>
            </a:extLst>
          </p:cNvPr>
          <p:cNvSpPr txBox="1">
            <a:spLocks noChangeArrowheads="1"/>
          </p:cNvSpPr>
          <p:nvPr/>
        </p:nvSpPr>
        <p:spPr bwMode="auto">
          <a:xfrm>
            <a:off x="3831771" y="673100"/>
            <a:ext cx="4523242" cy="3723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20000"/>
              </a:lnSpc>
              <a:spcBef>
                <a:spcPct val="0"/>
              </a:spcBef>
              <a:buFontTx/>
              <a:buNone/>
            </a:pPr>
            <a:r>
              <a:rPr lang="en-GB" altLang="en-US" sz="1800" dirty="0">
                <a:latin typeface="+mn-lt"/>
              </a:rPr>
              <a:t>Christopher Columbus was born in Genoa, Italy, which was a very busy port. His father wove and sold wool, hoping to get rich by selling it to others. </a:t>
            </a:r>
          </a:p>
          <a:p>
            <a:pPr>
              <a:lnSpc>
                <a:spcPct val="120000"/>
              </a:lnSpc>
              <a:spcBef>
                <a:spcPct val="0"/>
              </a:spcBef>
              <a:buFontTx/>
              <a:buNone/>
            </a:pPr>
            <a:endParaRPr lang="en-GB" altLang="en-US" sz="1800" dirty="0">
              <a:latin typeface="+mn-lt"/>
            </a:endParaRPr>
          </a:p>
          <a:p>
            <a:pPr>
              <a:lnSpc>
                <a:spcPct val="120000"/>
              </a:lnSpc>
              <a:spcBef>
                <a:spcPct val="0"/>
              </a:spcBef>
              <a:buFontTx/>
              <a:buNone/>
            </a:pPr>
            <a:r>
              <a:rPr lang="en-GB" altLang="en-US" sz="1800" dirty="0">
                <a:latin typeface="+mn-lt"/>
              </a:rPr>
              <a:t>At the age of 13, young Christopher went to sea, hoping to return home a rich man having sold the family wool. While at sea, he learned about the winds and the tide. He also learned how to find his way by looking at the stars and the Sun.</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52002" y="4396427"/>
            <a:ext cx="2609006" cy="1889104"/>
          </a:xfrm>
          <a:prstGeom prst="rect">
            <a:avLst/>
          </a:prstGeom>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20870" y="972456"/>
            <a:ext cx="3062265" cy="5313073"/>
          </a:xfrm>
          <a:prstGeom prst="rect">
            <a:avLst/>
          </a:prstGeom>
        </p:spPr>
      </p:pic>
    </p:spTree>
    <p:extLst>
      <p:ext uri="{BB962C8B-B14F-4D97-AF65-F5344CB8AC3E}">
        <p14:creationId xmlns:p14="http://schemas.microsoft.com/office/powerpoint/2010/main" val="5073937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0921439-D4F8-4D48-9BE2-260E5814EFF2}"/>
              </a:ext>
            </a:extLst>
          </p:cNvPr>
          <p:cNvSpPr/>
          <p:nvPr/>
        </p:nvSpPr>
        <p:spPr>
          <a:xfrm>
            <a:off x="579438" y="474663"/>
            <a:ext cx="7985125" cy="5908675"/>
          </a:xfrm>
          <a:prstGeom prst="rect">
            <a:avLst/>
          </a:prstGeom>
          <a:solidFill>
            <a:schemeClr val="bg1">
              <a:alpha val="97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4099" name="Picture 14">
            <a:extLst>
              <a:ext uri="{FF2B5EF4-FFF2-40B4-BE49-F238E27FC236}">
                <a16:creationId xmlns:a16="http://schemas.microsoft.com/office/drawing/2014/main" id="{85819A35-05F7-4521-9E10-B9061A133FE0}"/>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01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1">
            <a:extLst>
              <a:ext uri="{FF2B5EF4-FFF2-40B4-BE49-F238E27FC236}">
                <a16:creationId xmlns:a16="http://schemas.microsoft.com/office/drawing/2014/main" id="{96AA9244-9EE3-47D8-859F-C58A49658CE2}"/>
              </a:ext>
            </a:extLst>
          </p:cNvPr>
          <p:cNvSpPr txBox="1">
            <a:spLocks noChangeArrowheads="1"/>
          </p:cNvSpPr>
          <p:nvPr/>
        </p:nvSpPr>
        <p:spPr bwMode="auto">
          <a:xfrm>
            <a:off x="788988" y="673100"/>
            <a:ext cx="7566025" cy="20613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lnSpc>
                <a:spcPct val="120000"/>
              </a:lnSpc>
              <a:spcBef>
                <a:spcPct val="0"/>
              </a:spcBef>
              <a:buFontTx/>
              <a:buNone/>
            </a:pPr>
            <a:r>
              <a:rPr lang="en-GB" altLang="en-US" sz="1800" dirty="0">
                <a:latin typeface="+mn-lt"/>
              </a:rPr>
              <a:t>Later in his life, Columbus realised that people wanted to begin trading with countries in the east, such as China and India, but nobody was quite sure of the fastest way to get there. Columbus’ map reading skills told him that sailing west to China was the best idea but many people thought that this was a ridiculous idea. He tried to persuade rich people to help him but they laughed at his plan. </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96571" y="2932871"/>
            <a:ext cx="4789714" cy="3372569"/>
          </a:xfrm>
          <a:prstGeom prst="rect">
            <a:avLst/>
          </a:prstGeom>
        </p:spPr>
      </p:pic>
      <p:pic>
        <p:nvPicPr>
          <p:cNvPr id="4" name="Picture 3"/>
          <p:cNvPicPr>
            <a:picLocks noChangeAspect="1"/>
          </p:cNvPicPr>
          <p:nvPr/>
        </p:nvPicPr>
        <p:blipFill rotWithShape="1">
          <a:blip r:embed="rId4" cstate="print">
            <a:extLst>
              <a:ext uri="{28A0092B-C50C-407E-A947-70E740481C1C}">
                <a14:useLocalDpi xmlns:a14="http://schemas.microsoft.com/office/drawing/2010/main" val="0"/>
              </a:ext>
            </a:extLst>
          </a:blip>
          <a:srcRect t="-16434" b="54318"/>
          <a:stretch/>
        </p:blipFill>
        <p:spPr>
          <a:xfrm>
            <a:off x="4339771" y="1273263"/>
            <a:ext cx="3741725" cy="5584738"/>
          </a:xfrm>
          <a:prstGeom prst="rect">
            <a:avLst/>
          </a:prstGeom>
        </p:spPr>
      </p:pic>
    </p:spTree>
    <p:extLst>
      <p:ext uri="{BB962C8B-B14F-4D97-AF65-F5344CB8AC3E}">
        <p14:creationId xmlns:p14="http://schemas.microsoft.com/office/powerpoint/2010/main" val="32119260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C2EEE542-CA3C-47A1-8B39-98DB254D5929}"/>
              </a:ext>
            </a:extLst>
          </p:cNvPr>
          <p:cNvSpPr/>
          <p:nvPr/>
        </p:nvSpPr>
        <p:spPr>
          <a:xfrm>
            <a:off x="579438" y="474663"/>
            <a:ext cx="7985125" cy="5908675"/>
          </a:xfrm>
          <a:prstGeom prst="rect">
            <a:avLst/>
          </a:prstGeom>
          <a:solidFill>
            <a:schemeClr val="bg1">
              <a:alpha val="97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5123" name="Picture 14">
            <a:extLst>
              <a:ext uri="{FF2B5EF4-FFF2-40B4-BE49-F238E27FC236}">
                <a16:creationId xmlns:a16="http://schemas.microsoft.com/office/drawing/2014/main" id="{A8C374C7-21DD-460E-A208-0E10A678CE2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01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4" name="TextBox 1">
            <a:extLst>
              <a:ext uri="{FF2B5EF4-FFF2-40B4-BE49-F238E27FC236}">
                <a16:creationId xmlns:a16="http://schemas.microsoft.com/office/drawing/2014/main" id="{CCAD6422-02DD-4B67-B37F-E2C0F61D2E43}"/>
              </a:ext>
            </a:extLst>
          </p:cNvPr>
          <p:cNvSpPr txBox="1">
            <a:spLocks noChangeArrowheads="1"/>
          </p:cNvSpPr>
          <p:nvPr/>
        </p:nvSpPr>
        <p:spPr bwMode="auto">
          <a:xfrm>
            <a:off x="788988" y="673100"/>
            <a:ext cx="7566025" cy="7317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lnSpc>
                <a:spcPct val="120000"/>
              </a:lnSpc>
              <a:spcBef>
                <a:spcPct val="0"/>
              </a:spcBef>
              <a:buFontTx/>
              <a:buNone/>
            </a:pPr>
            <a:r>
              <a:rPr lang="en-GB" altLang="en-US" sz="1800" dirty="0">
                <a:latin typeface="+mn-lt"/>
              </a:rPr>
              <a:t>Finally, the King and Queen of Spain gave Columbus the money that he needed for ships and promised him royalties on his return.</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97313" y="1603276"/>
            <a:ext cx="4949373" cy="4573639"/>
          </a:xfrm>
          <a:prstGeom prst="rect">
            <a:avLst/>
          </a:prstGeom>
        </p:spPr>
      </p:pic>
    </p:spTree>
    <p:extLst>
      <p:ext uri="{BB962C8B-B14F-4D97-AF65-F5344CB8AC3E}">
        <p14:creationId xmlns:p14="http://schemas.microsoft.com/office/powerpoint/2010/main" val="42004412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 name="Rectangle 2"/>
          <p:cNvSpPr/>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146" name="Picture 14">
            <a:extLst>
              <a:ext uri="{FF2B5EF4-FFF2-40B4-BE49-F238E27FC236}">
                <a16:creationId xmlns:a16="http://schemas.microsoft.com/office/drawing/2014/main" id="{10526DA1-65D0-4B3A-80B5-B8966E8F837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01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A4C565F5-A9F9-439E-AE3D-6151174705EC}"/>
              </a:ext>
            </a:extLst>
          </p:cNvPr>
          <p:cNvSpPr txBox="1">
            <a:spLocks noChangeArrowheads="1"/>
          </p:cNvSpPr>
          <p:nvPr/>
        </p:nvSpPr>
        <p:spPr bwMode="auto">
          <a:xfrm>
            <a:off x="3825308" y="2396370"/>
            <a:ext cx="4675755" cy="3779758"/>
          </a:xfrm>
          <a:prstGeom prst="roundRect">
            <a:avLst/>
          </a:prstGeom>
          <a:solidFill>
            <a:schemeClr val="bg1">
              <a:alpha val="92940"/>
            </a:schemeClr>
          </a:solidFill>
          <a:ln w="28575">
            <a:solidFill>
              <a:srgbClr val="000000"/>
            </a:solidFill>
            <a:miter lim="800000"/>
            <a:headEnd/>
            <a:tailEnd/>
          </a:ln>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20000"/>
              </a:lnSpc>
              <a:spcBef>
                <a:spcPct val="0"/>
              </a:spcBef>
              <a:buFontTx/>
              <a:buNone/>
            </a:pPr>
            <a:r>
              <a:rPr lang="en-GB" altLang="en-US" sz="1800" dirty="0">
                <a:latin typeface="+mn-lt"/>
              </a:rPr>
              <a:t>Columbus set sail on the 3</a:t>
            </a:r>
            <a:r>
              <a:rPr lang="en-GB" altLang="en-US" sz="1800" baseline="30000" dirty="0">
                <a:latin typeface="+mn-lt"/>
              </a:rPr>
              <a:t>rd</a:t>
            </a:r>
            <a:r>
              <a:rPr lang="en-GB" altLang="en-US" sz="1800" dirty="0">
                <a:latin typeface="+mn-lt"/>
              </a:rPr>
              <a:t> of August 1492 with three ships, the Niña, </a:t>
            </a:r>
            <a:br>
              <a:rPr lang="en-GB" altLang="en-US" sz="1800" dirty="0">
                <a:latin typeface="+mn-lt"/>
              </a:rPr>
            </a:br>
            <a:r>
              <a:rPr lang="en-GB" altLang="en-US" sz="1800" dirty="0">
                <a:latin typeface="+mn-lt"/>
              </a:rPr>
              <a:t>the </a:t>
            </a:r>
            <a:r>
              <a:rPr lang="en-GB" altLang="en-US" sz="1800" dirty="0" err="1">
                <a:latin typeface="+mn-lt"/>
              </a:rPr>
              <a:t>Pinta</a:t>
            </a:r>
            <a:r>
              <a:rPr lang="en-GB" altLang="en-US" sz="1800" dirty="0">
                <a:latin typeface="+mn-lt"/>
              </a:rPr>
              <a:t> and the Santa Maria. Each ship had space for about 30 men. </a:t>
            </a:r>
          </a:p>
          <a:p>
            <a:pPr>
              <a:lnSpc>
                <a:spcPct val="120000"/>
              </a:lnSpc>
              <a:spcBef>
                <a:spcPct val="0"/>
              </a:spcBef>
              <a:buFontTx/>
              <a:buNone/>
            </a:pPr>
            <a:endParaRPr lang="en-GB" altLang="en-US" sz="1800" dirty="0">
              <a:latin typeface="+mn-lt"/>
            </a:endParaRPr>
          </a:p>
          <a:p>
            <a:pPr>
              <a:lnSpc>
                <a:spcPct val="120000"/>
              </a:lnSpc>
              <a:spcBef>
                <a:spcPct val="0"/>
              </a:spcBef>
              <a:buFontTx/>
              <a:buNone/>
            </a:pPr>
            <a:r>
              <a:rPr lang="en-GB" altLang="en-US" sz="1800" dirty="0">
                <a:latin typeface="+mn-lt"/>
              </a:rPr>
              <a:t>It wasn’t a comfortable journey; men had to work in shifts and sleep on the deck. The ships let water in so the men had to work pumps to stop the ships from sinking. </a:t>
            </a:r>
          </a:p>
        </p:txBody>
      </p:sp>
    </p:spTree>
    <p:extLst>
      <p:ext uri="{BB962C8B-B14F-4D97-AF65-F5344CB8AC3E}">
        <p14:creationId xmlns:p14="http://schemas.microsoft.com/office/powerpoint/2010/main" val="289505038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4CB8146-9CEE-4495-8699-24C4C07022C9}"/>
              </a:ext>
            </a:extLst>
          </p:cNvPr>
          <p:cNvSpPr/>
          <p:nvPr/>
        </p:nvSpPr>
        <p:spPr>
          <a:xfrm>
            <a:off x="579438" y="474663"/>
            <a:ext cx="7985125" cy="5908675"/>
          </a:xfrm>
          <a:prstGeom prst="rect">
            <a:avLst/>
          </a:prstGeom>
          <a:solidFill>
            <a:schemeClr val="bg1">
              <a:alpha val="97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7171" name="Picture 14">
            <a:extLst>
              <a:ext uri="{FF2B5EF4-FFF2-40B4-BE49-F238E27FC236}">
                <a16:creationId xmlns:a16="http://schemas.microsoft.com/office/drawing/2014/main" id="{DF22AAEF-A9E0-4F4F-9B6B-01C6C4824A57}"/>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01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2" name="TextBox 1">
            <a:extLst>
              <a:ext uri="{FF2B5EF4-FFF2-40B4-BE49-F238E27FC236}">
                <a16:creationId xmlns:a16="http://schemas.microsoft.com/office/drawing/2014/main" id="{AB83EF9D-2CC6-45E5-8E2B-58462494B7F4}"/>
              </a:ext>
            </a:extLst>
          </p:cNvPr>
          <p:cNvSpPr txBox="1">
            <a:spLocks noChangeArrowheads="1"/>
          </p:cNvSpPr>
          <p:nvPr/>
        </p:nvSpPr>
        <p:spPr bwMode="auto">
          <a:xfrm>
            <a:off x="791766" y="673100"/>
            <a:ext cx="7560468" cy="2393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20000"/>
              </a:lnSpc>
              <a:spcBef>
                <a:spcPct val="0"/>
              </a:spcBef>
              <a:buFontTx/>
              <a:buNone/>
            </a:pPr>
            <a:r>
              <a:rPr lang="en-GB" altLang="en-US" sz="1800" dirty="0">
                <a:latin typeface="+mn-lt"/>
              </a:rPr>
              <a:t>Using a compass, Columbus navigated the way but the journey was taking much longer than anyone had thought. The men got scared because their food and water supplies were running very low. </a:t>
            </a:r>
          </a:p>
          <a:p>
            <a:pPr>
              <a:lnSpc>
                <a:spcPct val="120000"/>
              </a:lnSpc>
              <a:spcBef>
                <a:spcPct val="0"/>
              </a:spcBef>
              <a:buFontTx/>
              <a:buNone/>
            </a:pPr>
            <a:endParaRPr lang="en-GB" altLang="en-US" sz="1800" dirty="0">
              <a:latin typeface="+mn-lt"/>
            </a:endParaRPr>
          </a:p>
          <a:p>
            <a:pPr>
              <a:lnSpc>
                <a:spcPct val="120000"/>
              </a:lnSpc>
              <a:spcBef>
                <a:spcPct val="0"/>
              </a:spcBef>
              <a:buFontTx/>
              <a:buNone/>
            </a:pPr>
            <a:r>
              <a:rPr lang="en-GB" altLang="en-US" sz="1800" dirty="0">
                <a:latin typeface="+mn-lt"/>
              </a:rPr>
              <a:t>36 days after setting sail, an island was spotted in the distance. Columbus named the island San Salvador; it was an island in </a:t>
            </a:r>
            <a:br>
              <a:rPr lang="en-GB" altLang="en-US" sz="1800" dirty="0">
                <a:latin typeface="+mn-lt"/>
              </a:rPr>
            </a:br>
            <a:r>
              <a:rPr lang="en-GB" altLang="en-US" sz="1800" dirty="0">
                <a:latin typeface="+mn-lt"/>
              </a:rPr>
              <a:t>the Bahamas. </a:t>
            </a:r>
          </a:p>
        </p:txBody>
      </p:sp>
      <p:pic>
        <p:nvPicPr>
          <p:cNvPr id="7173" name="Picture 4">
            <a:extLst>
              <a:ext uri="{FF2B5EF4-FFF2-40B4-BE49-F238E27FC236}">
                <a16:creationId xmlns:a16="http://schemas.microsoft.com/office/drawing/2014/main" id="{DF9984BB-9F9F-4180-A999-E03A62B9947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500109" y="2912091"/>
            <a:ext cx="4015468" cy="33519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97439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7071" y="3705340"/>
            <a:ext cx="4751615" cy="2824727"/>
          </a:xfrm>
          <a:prstGeom prst="rect">
            <a:avLst/>
          </a:prstGeom>
        </p:spPr>
      </p:pic>
      <p:pic>
        <p:nvPicPr>
          <p:cNvPr id="7171" name="Picture 14">
            <a:extLst>
              <a:ext uri="{FF2B5EF4-FFF2-40B4-BE49-F238E27FC236}">
                <a16:creationId xmlns:a16="http://schemas.microsoft.com/office/drawing/2014/main" id="{DF22AAEF-A9E0-4F4F-9B6B-01C6C4824A5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01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2" name="TextBox 1">
            <a:extLst>
              <a:ext uri="{FF2B5EF4-FFF2-40B4-BE49-F238E27FC236}">
                <a16:creationId xmlns:a16="http://schemas.microsoft.com/office/drawing/2014/main" id="{AB83EF9D-2CC6-45E5-8E2B-58462494B7F4}"/>
              </a:ext>
            </a:extLst>
          </p:cNvPr>
          <p:cNvSpPr txBox="1">
            <a:spLocks noChangeArrowheads="1"/>
          </p:cNvSpPr>
          <p:nvPr/>
        </p:nvSpPr>
        <p:spPr bwMode="auto">
          <a:xfrm>
            <a:off x="791766" y="673100"/>
            <a:ext cx="7560468" cy="13965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20000"/>
              </a:lnSpc>
              <a:spcBef>
                <a:spcPct val="0"/>
              </a:spcBef>
              <a:buFontTx/>
              <a:buNone/>
            </a:pPr>
            <a:r>
              <a:rPr lang="en-GB" altLang="en-US" sz="1800" dirty="0">
                <a:latin typeface="+mn-lt"/>
              </a:rPr>
              <a:t>For months, Columbus sailed around the nearby islands looking for ‘gold, silver, pearls, precious stones, spices and other expensive objects’ that he had promised the Spanish King and Queen on his return. However, he did not find much.</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48243" y="4864908"/>
            <a:ext cx="2903991" cy="1474887"/>
          </a:xfrm>
          <a:prstGeom prst="rect">
            <a:avLst/>
          </a:prstGeom>
        </p:spPr>
      </p:pic>
    </p:spTree>
    <p:extLst>
      <p:ext uri="{BB962C8B-B14F-4D97-AF65-F5344CB8AC3E}">
        <p14:creationId xmlns:p14="http://schemas.microsoft.com/office/powerpoint/2010/main" val="37942209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427CECC-F06F-4EEB-A570-5D29A0CD25E6}"/>
              </a:ext>
            </a:extLst>
          </p:cNvPr>
          <p:cNvSpPr/>
          <p:nvPr/>
        </p:nvSpPr>
        <p:spPr>
          <a:xfrm>
            <a:off x="579438" y="474663"/>
            <a:ext cx="7985125" cy="5908675"/>
          </a:xfrm>
          <a:prstGeom prst="rect">
            <a:avLst/>
          </a:prstGeom>
          <a:solidFill>
            <a:schemeClr val="bg1">
              <a:alpha val="97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8195" name="Picture 14">
            <a:extLst>
              <a:ext uri="{FF2B5EF4-FFF2-40B4-BE49-F238E27FC236}">
                <a16:creationId xmlns:a16="http://schemas.microsoft.com/office/drawing/2014/main" id="{564ABE87-7B23-45BC-A348-3E61B3D416C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01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6" name="TextBox 1">
            <a:extLst>
              <a:ext uri="{FF2B5EF4-FFF2-40B4-BE49-F238E27FC236}">
                <a16:creationId xmlns:a16="http://schemas.microsoft.com/office/drawing/2014/main" id="{F00C7612-3C98-4752-B2EF-9ECC19326488}"/>
              </a:ext>
            </a:extLst>
          </p:cNvPr>
          <p:cNvSpPr txBox="1">
            <a:spLocks noChangeArrowheads="1"/>
          </p:cNvSpPr>
          <p:nvPr/>
        </p:nvSpPr>
        <p:spPr bwMode="auto">
          <a:xfrm>
            <a:off x="746919" y="584495"/>
            <a:ext cx="7650162" cy="1908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lnSpc>
                <a:spcPct val="120000"/>
              </a:lnSpc>
              <a:spcBef>
                <a:spcPct val="0"/>
              </a:spcBef>
              <a:spcAft>
                <a:spcPts val="1200"/>
              </a:spcAft>
              <a:buFontTx/>
              <a:buNone/>
            </a:pPr>
            <a:r>
              <a:rPr lang="en-GB" altLang="en-US" sz="1800" dirty="0">
                <a:latin typeface="+mn-lt"/>
              </a:rPr>
              <a:t>Christopher was the first person from Europe to explore these islands, which became known as the 'New World’.</a:t>
            </a:r>
          </a:p>
          <a:p>
            <a:pPr algn="just">
              <a:lnSpc>
                <a:spcPct val="120000"/>
              </a:lnSpc>
              <a:spcBef>
                <a:spcPct val="0"/>
              </a:spcBef>
              <a:spcAft>
                <a:spcPts val="1200"/>
              </a:spcAft>
              <a:buFontTx/>
              <a:buNone/>
            </a:pPr>
            <a:r>
              <a:rPr lang="en-GB" altLang="en-US" sz="1800" dirty="0">
                <a:latin typeface="+mn-lt"/>
              </a:rPr>
              <a:t>There were people already living on the islands and they weren't very happy as Columbus took these islands from the people and claimed them for Spain.</a:t>
            </a:r>
          </a:p>
        </p:txBody>
      </p:sp>
      <p:pic>
        <p:nvPicPr>
          <p:cNvPr id="8197" name="Picture 2">
            <a:extLst>
              <a:ext uri="{FF2B5EF4-FFF2-40B4-BE49-F238E27FC236}">
                <a16:creationId xmlns:a16="http://schemas.microsoft.com/office/drawing/2014/main" id="{0285DDD4-1B85-451C-B469-CE8B7B48114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9150" y="2503488"/>
            <a:ext cx="3460750" cy="559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9" name="Picture 6">
            <a:extLst>
              <a:ext uri="{FF2B5EF4-FFF2-40B4-BE49-F238E27FC236}">
                <a16:creationId xmlns:a16="http://schemas.microsoft.com/office/drawing/2014/main" id="{5E23B7F8-8A0D-490A-A21B-75EC2009B58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197474" y="2605088"/>
            <a:ext cx="2614612" cy="5497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1">
            <a:extLst>
              <a:ext uri="{FF2B5EF4-FFF2-40B4-BE49-F238E27FC236}">
                <a16:creationId xmlns:a16="http://schemas.microsoft.com/office/drawing/2014/main" id="{F00C7612-3C98-4752-B2EF-9ECC19326488}"/>
              </a:ext>
            </a:extLst>
          </p:cNvPr>
          <p:cNvSpPr txBox="1">
            <a:spLocks noChangeArrowheads="1"/>
          </p:cNvSpPr>
          <p:nvPr/>
        </p:nvSpPr>
        <p:spPr bwMode="auto">
          <a:xfrm>
            <a:off x="704850" y="4482116"/>
            <a:ext cx="3689349" cy="1743456"/>
          </a:xfrm>
          <a:prstGeom prst="roundRect">
            <a:avLst/>
          </a:prstGeom>
          <a:solidFill>
            <a:schemeClr val="bg1"/>
          </a:solidFill>
          <a:ln w="28575">
            <a:solidFill>
              <a:srgbClr val="436372"/>
            </a:solidFill>
          </a:ln>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lnSpc>
                <a:spcPct val="120000"/>
              </a:lnSpc>
              <a:spcBef>
                <a:spcPct val="0"/>
              </a:spcBef>
              <a:spcAft>
                <a:spcPts val="1200"/>
              </a:spcAft>
              <a:buFontTx/>
              <a:buNone/>
            </a:pPr>
            <a:r>
              <a:rPr lang="en-GB" altLang="en-US" sz="1800" b="1" dirty="0">
                <a:latin typeface="+mn-lt"/>
              </a:rPr>
              <a:t>Think About It</a:t>
            </a:r>
          </a:p>
          <a:p>
            <a:pPr algn="just">
              <a:lnSpc>
                <a:spcPct val="120000"/>
              </a:lnSpc>
              <a:spcBef>
                <a:spcPct val="0"/>
              </a:spcBef>
              <a:spcAft>
                <a:spcPts val="1200"/>
              </a:spcAft>
              <a:buFontTx/>
              <a:buNone/>
            </a:pPr>
            <a:r>
              <a:rPr lang="en-GB" altLang="en-US" sz="1800" dirty="0">
                <a:latin typeface="+mn-lt"/>
              </a:rPr>
              <a:t>Do you think it was fair that the islands became known as the ‘New World’?</a:t>
            </a:r>
          </a:p>
        </p:txBody>
      </p:sp>
    </p:spTree>
    <p:extLst>
      <p:ext uri="{BB962C8B-B14F-4D97-AF65-F5344CB8AC3E}">
        <p14:creationId xmlns:p14="http://schemas.microsoft.com/office/powerpoint/2010/main" val="36050273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22401" y="1125224"/>
            <a:ext cx="7078662" cy="5092334"/>
          </a:xfrm>
          <a:prstGeom prst="rect">
            <a:avLst/>
          </a:prstGeom>
        </p:spPr>
      </p:pic>
      <p:pic>
        <p:nvPicPr>
          <p:cNvPr id="7171" name="Picture 14">
            <a:extLst>
              <a:ext uri="{FF2B5EF4-FFF2-40B4-BE49-F238E27FC236}">
                <a16:creationId xmlns:a16="http://schemas.microsoft.com/office/drawing/2014/main" id="{DF22AAEF-A9E0-4F4F-9B6B-01C6C4824A5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01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2" name="TextBox 1">
            <a:extLst>
              <a:ext uri="{FF2B5EF4-FFF2-40B4-BE49-F238E27FC236}">
                <a16:creationId xmlns:a16="http://schemas.microsoft.com/office/drawing/2014/main" id="{AB83EF9D-2CC6-45E5-8E2B-58462494B7F4}"/>
              </a:ext>
            </a:extLst>
          </p:cNvPr>
          <p:cNvSpPr txBox="1">
            <a:spLocks noChangeArrowheads="1"/>
          </p:cNvSpPr>
          <p:nvPr/>
        </p:nvSpPr>
        <p:spPr bwMode="auto">
          <a:xfrm>
            <a:off x="696234" y="673100"/>
            <a:ext cx="4732110" cy="20613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20000"/>
              </a:lnSpc>
              <a:spcBef>
                <a:spcPct val="0"/>
              </a:spcBef>
              <a:buFontTx/>
              <a:buNone/>
            </a:pPr>
            <a:r>
              <a:rPr lang="en-GB" altLang="en-US" sz="1800" dirty="0">
                <a:latin typeface="+mn-lt"/>
              </a:rPr>
              <a:t>Sadly, the islanders had no weapons to defend themselves and when Columbus showed them a sword, they had no choice but to surrender. He took some of the native people back with him, where they </a:t>
            </a:r>
            <a:br>
              <a:rPr lang="en-GB" altLang="en-US" sz="1800" dirty="0">
                <a:latin typeface="+mn-lt"/>
              </a:rPr>
            </a:br>
            <a:r>
              <a:rPr lang="en-GB" altLang="en-US" sz="1800" dirty="0">
                <a:latin typeface="+mn-lt"/>
              </a:rPr>
              <a:t>became enslaved.</a:t>
            </a:r>
          </a:p>
        </p:txBody>
      </p:sp>
      <p:sp>
        <p:nvSpPr>
          <p:cNvPr id="5" name="TextBox 1">
            <a:extLst>
              <a:ext uri="{FF2B5EF4-FFF2-40B4-BE49-F238E27FC236}">
                <a16:creationId xmlns:a16="http://schemas.microsoft.com/office/drawing/2014/main" id="{F00C7612-3C98-4752-B2EF-9ECC19326488}"/>
              </a:ext>
            </a:extLst>
          </p:cNvPr>
          <p:cNvSpPr txBox="1">
            <a:spLocks noChangeArrowheads="1"/>
          </p:cNvSpPr>
          <p:nvPr/>
        </p:nvSpPr>
        <p:spPr bwMode="auto">
          <a:xfrm>
            <a:off x="696233" y="4502195"/>
            <a:ext cx="4035424" cy="1715363"/>
          </a:xfrm>
          <a:prstGeom prst="roundRect">
            <a:avLst/>
          </a:prstGeom>
          <a:solidFill>
            <a:schemeClr val="bg1"/>
          </a:solidFill>
          <a:ln w="28575">
            <a:solidFill>
              <a:srgbClr val="436372"/>
            </a:solidFill>
          </a:ln>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lnSpc>
                <a:spcPct val="120000"/>
              </a:lnSpc>
              <a:spcBef>
                <a:spcPct val="0"/>
              </a:spcBef>
              <a:spcAft>
                <a:spcPts val="1200"/>
              </a:spcAft>
              <a:buFontTx/>
              <a:buNone/>
            </a:pPr>
            <a:r>
              <a:rPr lang="en-GB" altLang="en-US" sz="1800" b="1" dirty="0">
                <a:latin typeface="+mn-lt"/>
              </a:rPr>
              <a:t>Think About It</a:t>
            </a:r>
          </a:p>
          <a:p>
            <a:pPr algn="just">
              <a:lnSpc>
                <a:spcPct val="120000"/>
              </a:lnSpc>
              <a:spcBef>
                <a:spcPct val="0"/>
              </a:spcBef>
              <a:spcAft>
                <a:spcPts val="1200"/>
              </a:spcAft>
              <a:buFontTx/>
              <a:buNone/>
            </a:pPr>
            <a:r>
              <a:rPr lang="en-GB" altLang="en-US" sz="1800" dirty="0">
                <a:latin typeface="+mn-lt"/>
              </a:rPr>
              <a:t>What would you have done if you were travelling with Columbus and saw him acting this way?</a:t>
            </a:r>
          </a:p>
        </p:txBody>
      </p:sp>
      <p:pic>
        <p:nvPicPr>
          <p:cNvPr id="7" name="Picture 6">
            <a:extLst>
              <a:ext uri="{FF2B5EF4-FFF2-40B4-BE49-F238E27FC236}">
                <a16:creationId xmlns:a16="http://schemas.microsoft.com/office/drawing/2014/main" id="{5E23B7F8-8A0D-490A-A21B-75EC2009B58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276573" y="2495549"/>
            <a:ext cx="1559858" cy="327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2226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 name="Rectangle 2"/>
          <p:cNvSpPr/>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218" name="Picture 14">
            <a:extLst>
              <a:ext uri="{FF2B5EF4-FFF2-40B4-BE49-F238E27FC236}">
                <a16:creationId xmlns:a16="http://schemas.microsoft.com/office/drawing/2014/main" id="{7E93F3DE-0B65-4BF6-8D0B-A7977D5A59D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01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8A92D2F9-5EEC-42C7-9438-2DDC68DF7ECB}"/>
              </a:ext>
            </a:extLst>
          </p:cNvPr>
          <p:cNvSpPr txBox="1">
            <a:spLocks noChangeArrowheads="1"/>
          </p:cNvSpPr>
          <p:nvPr/>
        </p:nvSpPr>
        <p:spPr bwMode="auto">
          <a:xfrm>
            <a:off x="4347370" y="3948915"/>
            <a:ext cx="4153693" cy="2308717"/>
          </a:xfrm>
          <a:prstGeom prst="roundRect">
            <a:avLst/>
          </a:prstGeom>
          <a:solidFill>
            <a:schemeClr val="bg1">
              <a:alpha val="92940"/>
            </a:schemeClr>
          </a:solidFill>
          <a:ln w="28575">
            <a:solidFill>
              <a:srgbClr val="000000"/>
            </a:solidFill>
            <a:miter lim="800000"/>
            <a:headEnd/>
            <a:tailEnd/>
          </a:ln>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20000"/>
              </a:lnSpc>
              <a:spcBef>
                <a:spcPct val="0"/>
              </a:spcBef>
              <a:spcAft>
                <a:spcPts val="1200"/>
              </a:spcAft>
              <a:buFontTx/>
              <a:buNone/>
            </a:pPr>
            <a:r>
              <a:rPr lang="en-GB" altLang="en-US" sz="1800" dirty="0">
                <a:latin typeface="+mn-lt"/>
              </a:rPr>
              <a:t>On the journey back to Spain, Santa Maria hit a reef and was wrecked. </a:t>
            </a:r>
            <a:br>
              <a:rPr lang="en-GB" altLang="en-US" sz="1800" dirty="0">
                <a:latin typeface="+mn-lt"/>
              </a:rPr>
            </a:br>
            <a:r>
              <a:rPr lang="en-GB" altLang="en-US" sz="1800" dirty="0">
                <a:latin typeface="+mn-lt"/>
              </a:rPr>
              <a:t>The other two ships made it home safely. Columbus went back to save his men but by that time, they had all died. </a:t>
            </a:r>
          </a:p>
        </p:txBody>
      </p:sp>
    </p:spTree>
    <p:extLst>
      <p:ext uri="{BB962C8B-B14F-4D97-AF65-F5344CB8AC3E}">
        <p14:creationId xmlns:p14="http://schemas.microsoft.com/office/powerpoint/2010/main" val="28776562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14">
            <a:extLst>
              <a:ext uri="{FF2B5EF4-FFF2-40B4-BE49-F238E27FC236}">
                <a16:creationId xmlns:a16="http://schemas.microsoft.com/office/drawing/2014/main" id="{0DB84303-0C87-4B3E-BD3B-D916604E12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01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3" name="TextBox 1">
            <a:extLst>
              <a:ext uri="{FF2B5EF4-FFF2-40B4-BE49-F238E27FC236}">
                <a16:creationId xmlns:a16="http://schemas.microsoft.com/office/drawing/2014/main" id="{5B5FA0D7-5890-4B81-BF77-184C94977EEF}"/>
              </a:ext>
            </a:extLst>
          </p:cNvPr>
          <p:cNvSpPr txBox="1">
            <a:spLocks noChangeArrowheads="1"/>
          </p:cNvSpPr>
          <p:nvPr/>
        </p:nvSpPr>
        <p:spPr bwMode="auto">
          <a:xfrm>
            <a:off x="4963885" y="827088"/>
            <a:ext cx="3624263" cy="208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20000"/>
              </a:lnSpc>
              <a:spcBef>
                <a:spcPct val="0"/>
              </a:spcBef>
              <a:buFontTx/>
              <a:buNone/>
            </a:pPr>
            <a:r>
              <a:rPr lang="en-GB" altLang="en-US" sz="1800" dirty="0">
                <a:latin typeface="+mn-lt"/>
              </a:rPr>
              <a:t>Spain now ruled over the islands which he discovered. </a:t>
            </a:r>
          </a:p>
          <a:p>
            <a:pPr>
              <a:lnSpc>
                <a:spcPct val="120000"/>
              </a:lnSpc>
              <a:spcBef>
                <a:spcPct val="0"/>
              </a:spcBef>
              <a:buFontTx/>
              <a:buNone/>
            </a:pPr>
            <a:br>
              <a:rPr lang="en-GB" altLang="en-US" sz="1800" dirty="0">
                <a:latin typeface="+mn-lt"/>
              </a:rPr>
            </a:br>
            <a:r>
              <a:rPr lang="en-GB" altLang="en-US" sz="1800" dirty="0">
                <a:latin typeface="+mn-lt"/>
              </a:rPr>
              <a:t>Columbus returned a number of times and eventually visited </a:t>
            </a:r>
            <a:r>
              <a:rPr lang="en-GB" altLang="en-US" sz="1800" b="1" dirty="0">
                <a:latin typeface="+mn-lt"/>
              </a:rPr>
              <a:t>South America</a:t>
            </a:r>
            <a:r>
              <a:rPr lang="en-GB" altLang="en-US" sz="1800" dirty="0">
                <a:latin typeface="+mn-lt"/>
              </a:rPr>
              <a:t>. </a:t>
            </a:r>
          </a:p>
        </p:txBody>
      </p:sp>
      <p:sp>
        <p:nvSpPr>
          <p:cNvPr id="6" name="TextBox 1">
            <a:extLst>
              <a:ext uri="{FF2B5EF4-FFF2-40B4-BE49-F238E27FC236}">
                <a16:creationId xmlns:a16="http://schemas.microsoft.com/office/drawing/2014/main" id="{F00C7612-3C98-4752-B2EF-9ECC19326488}"/>
              </a:ext>
            </a:extLst>
          </p:cNvPr>
          <p:cNvSpPr txBox="1">
            <a:spLocks noChangeArrowheads="1"/>
          </p:cNvSpPr>
          <p:nvPr/>
        </p:nvSpPr>
        <p:spPr bwMode="auto">
          <a:xfrm>
            <a:off x="5010080" y="3073710"/>
            <a:ext cx="3540124" cy="1715363"/>
          </a:xfrm>
          <a:prstGeom prst="roundRect">
            <a:avLst/>
          </a:prstGeom>
          <a:solidFill>
            <a:schemeClr val="bg1"/>
          </a:solidFill>
          <a:ln w="28575">
            <a:solidFill>
              <a:srgbClr val="436372"/>
            </a:solidFill>
          </a:ln>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20000"/>
              </a:lnSpc>
              <a:spcBef>
                <a:spcPct val="0"/>
              </a:spcBef>
              <a:spcAft>
                <a:spcPts val="1200"/>
              </a:spcAft>
              <a:buFontTx/>
              <a:buNone/>
            </a:pPr>
            <a:r>
              <a:rPr lang="en-GB" altLang="en-US" sz="1800" b="1" dirty="0">
                <a:latin typeface="+mn-lt"/>
              </a:rPr>
              <a:t>Think About It</a:t>
            </a:r>
          </a:p>
          <a:p>
            <a:pPr>
              <a:lnSpc>
                <a:spcPct val="120000"/>
              </a:lnSpc>
              <a:spcBef>
                <a:spcPct val="0"/>
              </a:spcBef>
              <a:spcAft>
                <a:spcPts val="1200"/>
              </a:spcAft>
              <a:buFontTx/>
              <a:buNone/>
            </a:pPr>
            <a:r>
              <a:rPr lang="en-GB" altLang="en-US" sz="1800" dirty="0">
                <a:latin typeface="+mn-lt"/>
              </a:rPr>
              <a:t>Do you think Columbus is a hero, villain or something in-between? Why?</a:t>
            </a:r>
          </a:p>
        </p:txBody>
      </p:sp>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l="19683" r="28095"/>
          <a:stretch/>
        </p:blipFill>
        <p:spPr>
          <a:xfrm>
            <a:off x="546264" y="573439"/>
            <a:ext cx="4212444" cy="5703864"/>
          </a:xfrm>
          <a:prstGeom prst="roundRect">
            <a:avLst>
              <a:gd name="adj" fmla="val 4263"/>
            </a:avLst>
          </a:prstGeom>
        </p:spPr>
      </p:pic>
    </p:spTree>
    <p:extLst>
      <p:ext uri="{BB962C8B-B14F-4D97-AF65-F5344CB8AC3E}">
        <p14:creationId xmlns:p14="http://schemas.microsoft.com/office/powerpoint/2010/main" val="2015424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14">
            <a:extLst>
              <a:ext uri="{FF2B5EF4-FFF2-40B4-BE49-F238E27FC236}">
                <a16:creationId xmlns:a16="http://schemas.microsoft.com/office/drawing/2014/main" id="{0DB84303-0C87-4B3E-BD3B-D916604E12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01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3" name="TextBox 1">
            <a:extLst>
              <a:ext uri="{FF2B5EF4-FFF2-40B4-BE49-F238E27FC236}">
                <a16:creationId xmlns:a16="http://schemas.microsoft.com/office/drawing/2014/main" id="{5B5FA0D7-5890-4B81-BF77-184C94977EEF}"/>
              </a:ext>
            </a:extLst>
          </p:cNvPr>
          <p:cNvSpPr txBox="1">
            <a:spLocks noChangeArrowheads="1"/>
          </p:cNvSpPr>
          <p:nvPr/>
        </p:nvSpPr>
        <p:spPr bwMode="auto">
          <a:xfrm>
            <a:off x="725715" y="638174"/>
            <a:ext cx="5471886" cy="27515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20000"/>
              </a:lnSpc>
              <a:spcBef>
                <a:spcPct val="0"/>
              </a:spcBef>
              <a:buFontTx/>
              <a:buNone/>
            </a:pPr>
            <a:r>
              <a:rPr lang="en-GB" altLang="en-US" sz="1800" dirty="0">
                <a:latin typeface="+mn-lt"/>
              </a:rPr>
              <a:t>On his return, he was diagnosed with arthritis, which caused his body much pain.</a:t>
            </a:r>
          </a:p>
          <a:p>
            <a:pPr>
              <a:lnSpc>
                <a:spcPct val="120000"/>
              </a:lnSpc>
              <a:spcBef>
                <a:spcPct val="0"/>
              </a:spcBef>
              <a:buFontTx/>
              <a:buNone/>
            </a:pPr>
            <a:endParaRPr lang="en-GB" altLang="en-US" sz="1800" dirty="0">
              <a:latin typeface="+mn-lt"/>
            </a:endParaRPr>
          </a:p>
          <a:p>
            <a:pPr>
              <a:lnSpc>
                <a:spcPct val="120000"/>
              </a:lnSpc>
              <a:spcBef>
                <a:spcPct val="0"/>
              </a:spcBef>
              <a:buFontTx/>
              <a:buNone/>
            </a:pPr>
            <a:r>
              <a:rPr lang="en-GB" altLang="en-US" sz="1800" dirty="0">
                <a:latin typeface="+mn-lt"/>
              </a:rPr>
              <a:t>The King and Queen did not award him as promised as they thought he was not mentally well.</a:t>
            </a:r>
          </a:p>
          <a:p>
            <a:pPr>
              <a:lnSpc>
                <a:spcPct val="120000"/>
              </a:lnSpc>
              <a:spcBef>
                <a:spcPct val="0"/>
              </a:spcBef>
              <a:buFontTx/>
              <a:buNone/>
            </a:pPr>
            <a:endParaRPr lang="en-GB" altLang="en-US" sz="1800" dirty="0">
              <a:latin typeface="+mn-lt"/>
            </a:endParaRPr>
          </a:p>
          <a:p>
            <a:pPr>
              <a:lnSpc>
                <a:spcPct val="120000"/>
              </a:lnSpc>
              <a:spcBef>
                <a:spcPct val="0"/>
              </a:spcBef>
              <a:buFontTx/>
              <a:buNone/>
            </a:pPr>
            <a:r>
              <a:rPr lang="en-GB" altLang="en-US" sz="1800" dirty="0">
                <a:latin typeface="+mn-lt"/>
              </a:rPr>
              <a:t>On 20</a:t>
            </a:r>
            <a:r>
              <a:rPr lang="en-GB" altLang="en-US" sz="1800" baseline="30000" dirty="0">
                <a:latin typeface="+mn-lt"/>
              </a:rPr>
              <a:t>th</a:t>
            </a:r>
            <a:r>
              <a:rPr lang="en-GB" altLang="en-US" sz="1800" dirty="0">
                <a:latin typeface="+mn-lt"/>
              </a:rPr>
              <a:t> May 1506 Columbus’ health took a turn for the worst and he died, aged 54.</a:t>
            </a:r>
          </a:p>
        </p:txBody>
      </p:sp>
      <p:sp>
        <p:nvSpPr>
          <p:cNvPr id="6" name="TextBox 1">
            <a:extLst>
              <a:ext uri="{FF2B5EF4-FFF2-40B4-BE49-F238E27FC236}">
                <a16:creationId xmlns:a16="http://schemas.microsoft.com/office/drawing/2014/main" id="{F00C7612-3C98-4752-B2EF-9ECC19326488}"/>
              </a:ext>
            </a:extLst>
          </p:cNvPr>
          <p:cNvSpPr txBox="1">
            <a:spLocks noChangeArrowheads="1"/>
          </p:cNvSpPr>
          <p:nvPr/>
        </p:nvSpPr>
        <p:spPr bwMode="auto">
          <a:xfrm>
            <a:off x="4310742" y="3918985"/>
            <a:ext cx="4030891" cy="1715363"/>
          </a:xfrm>
          <a:prstGeom prst="roundRect">
            <a:avLst/>
          </a:prstGeom>
          <a:solidFill>
            <a:schemeClr val="bg1"/>
          </a:solidFill>
          <a:ln w="28575">
            <a:solidFill>
              <a:srgbClr val="436372"/>
            </a:solidFill>
          </a:ln>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20000"/>
              </a:lnSpc>
              <a:spcBef>
                <a:spcPct val="0"/>
              </a:spcBef>
              <a:spcAft>
                <a:spcPts val="1200"/>
              </a:spcAft>
              <a:buFontTx/>
              <a:buNone/>
            </a:pPr>
            <a:r>
              <a:rPr lang="en-GB" altLang="en-US" sz="1800" b="1" dirty="0">
                <a:latin typeface="+mn-lt"/>
              </a:rPr>
              <a:t>Think About It</a:t>
            </a:r>
          </a:p>
          <a:p>
            <a:pPr>
              <a:lnSpc>
                <a:spcPct val="120000"/>
              </a:lnSpc>
              <a:spcBef>
                <a:spcPct val="0"/>
              </a:spcBef>
              <a:spcAft>
                <a:spcPts val="1200"/>
              </a:spcAft>
              <a:buFontTx/>
              <a:buNone/>
            </a:pPr>
            <a:r>
              <a:rPr lang="en-GB" altLang="en-US" sz="1800" dirty="0">
                <a:latin typeface="+mn-lt"/>
              </a:rPr>
              <a:t>There is a Columbus Day to celebrate his achievements. Do you think Columbus should be glorified?</a:t>
            </a:r>
          </a:p>
        </p:txBody>
      </p:sp>
      <p:sp>
        <p:nvSpPr>
          <p:cNvPr id="7" name="TextBox 1">
            <a:extLst>
              <a:ext uri="{FF2B5EF4-FFF2-40B4-BE49-F238E27FC236}">
                <a16:creationId xmlns:a16="http://schemas.microsoft.com/office/drawing/2014/main" id="{5B5FA0D7-5890-4B81-BF77-184C94977EEF}"/>
              </a:ext>
            </a:extLst>
          </p:cNvPr>
          <p:cNvSpPr txBox="1">
            <a:spLocks noChangeArrowheads="1"/>
          </p:cNvSpPr>
          <p:nvPr/>
        </p:nvSpPr>
        <p:spPr bwMode="auto">
          <a:xfrm>
            <a:off x="725713" y="3733305"/>
            <a:ext cx="3294744" cy="208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20000"/>
              </a:lnSpc>
              <a:spcBef>
                <a:spcPct val="0"/>
              </a:spcBef>
              <a:buFontTx/>
              <a:buNone/>
            </a:pPr>
            <a:r>
              <a:rPr lang="en-GB" altLang="en-US" sz="1800" dirty="0">
                <a:latin typeface="+mn-lt"/>
              </a:rPr>
              <a:t>Today, he is remembered as a ‘path-breaking explorer’ who transformed the new world. However, his actions created changes that would devastate native populations.</a:t>
            </a:r>
          </a:p>
        </p:txBody>
      </p:sp>
      <p:pic>
        <p:nvPicPr>
          <p:cNvPr id="9" name="Picture 2">
            <a:extLst>
              <a:ext uri="{FF2B5EF4-FFF2-40B4-BE49-F238E27FC236}">
                <a16:creationId xmlns:a16="http://schemas.microsoft.com/office/drawing/2014/main" id="{0285DDD4-1B85-451C-B469-CE8B7B48114C}"/>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4941" t="-1570" r="31297" b="69293"/>
          <a:stretch/>
        </p:blipFill>
        <p:spPr bwMode="auto">
          <a:xfrm flipH="1">
            <a:off x="6640512" y="638174"/>
            <a:ext cx="1860551" cy="1807255"/>
          </a:xfrm>
          <a:prstGeom prst="ellipse">
            <a:avLst/>
          </a:prstGeom>
          <a:solidFill>
            <a:srgbClr val="B7EDFD"/>
          </a:solidFill>
          <a:ln>
            <a:noFill/>
          </a:ln>
        </p:spPr>
      </p:pic>
    </p:spTree>
    <p:extLst>
      <p:ext uri="{BB962C8B-B14F-4D97-AF65-F5344CB8AC3E}">
        <p14:creationId xmlns:p14="http://schemas.microsoft.com/office/powerpoint/2010/main" val="2969213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14">
            <a:extLst>
              <a:ext uri="{FF2B5EF4-FFF2-40B4-BE49-F238E27FC236}">
                <a16:creationId xmlns:a16="http://schemas.microsoft.com/office/drawing/2014/main" id="{0DB84303-0C87-4B3E-BD3B-D916604E12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01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1">
            <a:extLst>
              <a:ext uri="{FF2B5EF4-FFF2-40B4-BE49-F238E27FC236}">
                <a16:creationId xmlns:a16="http://schemas.microsoft.com/office/drawing/2014/main" id="{F00C7612-3C98-4752-B2EF-9ECC19326488}"/>
              </a:ext>
            </a:extLst>
          </p:cNvPr>
          <p:cNvSpPr txBox="1">
            <a:spLocks noChangeArrowheads="1"/>
          </p:cNvSpPr>
          <p:nvPr/>
        </p:nvSpPr>
        <p:spPr bwMode="auto">
          <a:xfrm>
            <a:off x="936172" y="686878"/>
            <a:ext cx="7271657" cy="750036"/>
          </a:xfrm>
          <a:prstGeom prst="roundRect">
            <a:avLst/>
          </a:prstGeom>
          <a:solidFill>
            <a:schemeClr val="bg1"/>
          </a:solidFill>
          <a:ln w="28575">
            <a:noFill/>
          </a:ln>
        </p:spPr>
        <p:txBody>
          <a:bodyPr wrap="square"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2200" b="1" dirty="0">
                <a:latin typeface="+mn-lt"/>
              </a:rPr>
              <a:t>How old was Columbus when he first went to sea?</a:t>
            </a:r>
          </a:p>
        </p:txBody>
      </p:sp>
      <p:sp>
        <p:nvSpPr>
          <p:cNvPr id="8" name="TextBox 1">
            <a:hlinkClick r:id="rId3"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936172" y="1949620"/>
            <a:ext cx="1037771" cy="750036"/>
          </a:xfrm>
          <a:prstGeom prst="roundRect">
            <a:avLst/>
          </a:prstGeom>
          <a:solidFill>
            <a:srgbClr val="B7EDFD"/>
          </a:solidFill>
          <a:ln w="28575">
            <a:solidFill>
              <a:srgbClr val="436372"/>
            </a:solidFill>
          </a:ln>
        </p:spPr>
        <p:txBody>
          <a:bodyPr wrap="square" lIns="108000" tIns="108000" rIns="108000" bIns="108000"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buFontTx/>
              <a:buNone/>
            </a:pPr>
            <a:r>
              <a:rPr lang="en-GB" altLang="en-US" sz="5000" b="1" dirty="0">
                <a:latin typeface="+mn-lt"/>
              </a:rPr>
              <a:t>A</a:t>
            </a:r>
          </a:p>
        </p:txBody>
      </p:sp>
      <p:sp>
        <p:nvSpPr>
          <p:cNvPr id="10" name="TextBox 1">
            <a:hlinkClick r:id="rId3"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936172" y="3468715"/>
            <a:ext cx="1037772" cy="750036"/>
          </a:xfrm>
          <a:prstGeom prst="roundRect">
            <a:avLst/>
          </a:prstGeom>
          <a:solidFill>
            <a:srgbClr val="B7EDFD"/>
          </a:solidFill>
          <a:ln w="28575">
            <a:solidFill>
              <a:srgbClr val="436372"/>
            </a:solidFill>
          </a:ln>
        </p:spPr>
        <p:txBody>
          <a:bodyPr wrap="square" lIns="108000" tIns="108000" rIns="108000" bIns="108000"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buFontTx/>
              <a:buNone/>
            </a:pPr>
            <a:r>
              <a:rPr lang="en-GB" altLang="en-US" sz="5000" b="1" dirty="0">
                <a:latin typeface="+mn-lt"/>
              </a:rPr>
              <a:t>B</a:t>
            </a:r>
          </a:p>
        </p:txBody>
      </p:sp>
      <p:sp>
        <p:nvSpPr>
          <p:cNvPr id="11" name="TextBox 1">
            <a:hlinkClick r:id="rId4"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936172" y="4987810"/>
            <a:ext cx="1037772" cy="750036"/>
          </a:xfrm>
          <a:prstGeom prst="roundRect">
            <a:avLst/>
          </a:prstGeom>
          <a:solidFill>
            <a:srgbClr val="B7EDFD"/>
          </a:solidFill>
          <a:ln w="28575">
            <a:solidFill>
              <a:srgbClr val="436372"/>
            </a:solidFill>
          </a:ln>
        </p:spPr>
        <p:txBody>
          <a:bodyPr wrap="square" lIns="108000" tIns="108000" rIns="108000" bIns="108000"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buFontTx/>
              <a:buNone/>
            </a:pPr>
            <a:r>
              <a:rPr lang="en-GB" altLang="en-US" sz="5000" b="1" dirty="0">
                <a:latin typeface="+mn-lt"/>
              </a:rPr>
              <a:t>C</a:t>
            </a:r>
          </a:p>
        </p:txBody>
      </p:sp>
      <p:sp>
        <p:nvSpPr>
          <p:cNvPr id="12" name="TextBox 1">
            <a:hlinkClick r:id="rId3"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2226130" y="1949620"/>
            <a:ext cx="5981700" cy="750036"/>
          </a:xfrm>
          <a:prstGeom prst="roundRect">
            <a:avLst/>
          </a:prstGeom>
          <a:solidFill>
            <a:schemeClr val="bg1"/>
          </a:solidFill>
          <a:ln w="28575">
            <a:solidFill>
              <a:srgbClr val="436372"/>
            </a:solidFill>
          </a:ln>
        </p:spPr>
        <p:txBody>
          <a:bodyPr wrap="square"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2200" b="1" dirty="0">
                <a:latin typeface="+mn-lt"/>
              </a:rPr>
              <a:t>15</a:t>
            </a:r>
          </a:p>
        </p:txBody>
      </p:sp>
      <p:sp>
        <p:nvSpPr>
          <p:cNvPr id="13" name="TextBox 1">
            <a:hlinkClick r:id="rId3"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2226130" y="3444221"/>
            <a:ext cx="5981700" cy="750036"/>
          </a:xfrm>
          <a:prstGeom prst="roundRect">
            <a:avLst/>
          </a:prstGeom>
          <a:solidFill>
            <a:schemeClr val="bg1"/>
          </a:solidFill>
          <a:ln w="28575">
            <a:solidFill>
              <a:srgbClr val="436372"/>
            </a:solidFill>
          </a:ln>
        </p:spPr>
        <p:txBody>
          <a:bodyPr wrap="square"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2200" b="1" dirty="0">
                <a:latin typeface="+mn-lt"/>
              </a:rPr>
              <a:t>10</a:t>
            </a:r>
          </a:p>
        </p:txBody>
      </p:sp>
      <p:sp>
        <p:nvSpPr>
          <p:cNvPr id="14" name="TextBox 1">
            <a:hlinkClick r:id="rId4"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2226130" y="4987810"/>
            <a:ext cx="5981700" cy="750036"/>
          </a:xfrm>
          <a:prstGeom prst="roundRect">
            <a:avLst/>
          </a:prstGeom>
          <a:solidFill>
            <a:schemeClr val="bg1"/>
          </a:solidFill>
          <a:ln w="28575">
            <a:solidFill>
              <a:srgbClr val="436372"/>
            </a:solidFill>
          </a:ln>
        </p:spPr>
        <p:txBody>
          <a:bodyPr wrap="square"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2200" b="1" dirty="0">
                <a:latin typeface="+mn-lt"/>
              </a:rPr>
              <a:t>13</a:t>
            </a:r>
          </a:p>
        </p:txBody>
      </p:sp>
    </p:spTree>
    <p:extLst>
      <p:ext uri="{BB962C8B-B14F-4D97-AF65-F5344CB8AC3E}">
        <p14:creationId xmlns:p14="http://schemas.microsoft.com/office/powerpoint/2010/main" val="27498387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1">
            <a:extLst>
              <a:ext uri="{FF2B5EF4-FFF2-40B4-BE49-F238E27FC236}">
                <a16:creationId xmlns:a16="http://schemas.microsoft.com/office/drawing/2014/main" id="{F00C7612-3C98-4752-B2EF-9ECC19326488}"/>
              </a:ext>
            </a:extLst>
          </p:cNvPr>
          <p:cNvSpPr txBox="1">
            <a:spLocks noChangeArrowheads="1"/>
          </p:cNvSpPr>
          <p:nvPr/>
        </p:nvSpPr>
        <p:spPr bwMode="auto">
          <a:xfrm>
            <a:off x="955222" y="3305714"/>
            <a:ext cx="7271657" cy="2646872"/>
          </a:xfrm>
          <a:prstGeom prst="roundRect">
            <a:avLst/>
          </a:prstGeom>
          <a:noFill/>
          <a:ln w="28575">
            <a:noFill/>
          </a:ln>
        </p:spPr>
        <p:txBody>
          <a:bodyPr wrap="square" lIns="108000" tIns="108000" rIns="108000" bIns="108000"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8000" b="1" dirty="0">
                <a:solidFill>
                  <a:srgbClr val="4E7E9C"/>
                </a:solidFill>
                <a:latin typeface="+mn-lt"/>
              </a:rPr>
              <a:t>Never mind, Keep trying!</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3746" y="791114"/>
            <a:ext cx="1854608" cy="2362200"/>
          </a:xfrm>
          <a:prstGeom prst="rect">
            <a:avLst/>
          </a:prstGeom>
        </p:spPr>
      </p:pic>
      <p:pic>
        <p:nvPicPr>
          <p:cNvPr id="7" name="Picture 6">
            <a:hlinkClick r:id="rId3" action="ppaction://hlinksldjump"/>
          </p:cNvPr>
          <p:cNvPicPr>
            <a:picLocks noChangeAspect="1"/>
          </p:cNvPicPr>
          <p:nvPr/>
        </p:nvPicPr>
        <p:blipFill>
          <a:blip r:embed="rId4">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rot="16200000">
            <a:off x="826584" y="488127"/>
            <a:ext cx="778302" cy="1046871"/>
          </a:xfrm>
          <a:prstGeom prst="rect">
            <a:avLst/>
          </a:prstGeom>
        </p:spPr>
      </p:pic>
    </p:spTree>
    <p:extLst>
      <p:ext uri="{BB962C8B-B14F-4D97-AF65-F5344CB8AC3E}">
        <p14:creationId xmlns:p14="http://schemas.microsoft.com/office/powerpoint/2010/main" val="9082182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1">
            <a:extLst>
              <a:ext uri="{FF2B5EF4-FFF2-40B4-BE49-F238E27FC236}">
                <a16:creationId xmlns:a16="http://schemas.microsoft.com/office/drawing/2014/main" id="{F00C7612-3C98-4752-B2EF-9ECC19326488}"/>
              </a:ext>
            </a:extLst>
          </p:cNvPr>
          <p:cNvSpPr txBox="1">
            <a:spLocks noChangeArrowheads="1"/>
          </p:cNvSpPr>
          <p:nvPr/>
        </p:nvSpPr>
        <p:spPr bwMode="auto">
          <a:xfrm>
            <a:off x="955222" y="3839114"/>
            <a:ext cx="7271657" cy="1799686"/>
          </a:xfrm>
          <a:prstGeom prst="roundRect">
            <a:avLst/>
          </a:prstGeom>
          <a:noFill/>
          <a:ln w="28575">
            <a:noFill/>
          </a:ln>
        </p:spPr>
        <p:txBody>
          <a:bodyPr wrap="square" lIns="108000" tIns="108000" rIns="108000" bIns="108000"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8000" b="1" dirty="0">
                <a:solidFill>
                  <a:srgbClr val="4E7E9C"/>
                </a:solidFill>
                <a:latin typeface="+mn-lt"/>
              </a:rPr>
              <a:t>Correct!</a:t>
            </a:r>
          </a:p>
        </p:txBody>
      </p:sp>
      <p:pic>
        <p:nvPicPr>
          <p:cNvPr id="19" name="Picture 1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6212" y="1476914"/>
            <a:ext cx="2116376" cy="2203906"/>
          </a:xfrm>
          <a:prstGeom prst="rect">
            <a:avLst/>
          </a:prstGeom>
        </p:spPr>
      </p:pic>
      <p:pic>
        <p:nvPicPr>
          <p:cNvPr id="20" name="Picture 19">
            <a:hlinkClick r:id="rId3" action="ppaction://hlinksldjump"/>
          </p:cNvPr>
          <p:cNvPicPr>
            <a:picLocks noChangeAspect="1"/>
          </p:cNvPicPr>
          <p:nvPr/>
        </p:nvPicPr>
        <p:blipFill>
          <a:blip r:embed="rId4">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rot="5400000">
            <a:off x="7589336" y="488128"/>
            <a:ext cx="778302" cy="1046871"/>
          </a:xfrm>
          <a:prstGeom prst="rect">
            <a:avLst/>
          </a:prstGeom>
        </p:spPr>
      </p:pic>
    </p:spTree>
    <p:extLst>
      <p:ext uri="{BB962C8B-B14F-4D97-AF65-F5344CB8AC3E}">
        <p14:creationId xmlns:p14="http://schemas.microsoft.com/office/powerpoint/2010/main" val="20627676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14">
            <a:extLst>
              <a:ext uri="{FF2B5EF4-FFF2-40B4-BE49-F238E27FC236}">
                <a16:creationId xmlns:a16="http://schemas.microsoft.com/office/drawing/2014/main" id="{0DB84303-0C87-4B3E-BD3B-D916604E12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01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1">
            <a:extLst>
              <a:ext uri="{FF2B5EF4-FFF2-40B4-BE49-F238E27FC236}">
                <a16:creationId xmlns:a16="http://schemas.microsoft.com/office/drawing/2014/main" id="{F00C7612-3C98-4752-B2EF-9ECC19326488}"/>
              </a:ext>
            </a:extLst>
          </p:cNvPr>
          <p:cNvSpPr txBox="1">
            <a:spLocks noChangeArrowheads="1"/>
          </p:cNvSpPr>
          <p:nvPr/>
        </p:nvSpPr>
        <p:spPr bwMode="auto">
          <a:xfrm>
            <a:off x="936172" y="686878"/>
            <a:ext cx="7271657" cy="750036"/>
          </a:xfrm>
          <a:prstGeom prst="roundRect">
            <a:avLst/>
          </a:prstGeom>
          <a:solidFill>
            <a:schemeClr val="bg1"/>
          </a:solidFill>
          <a:ln w="28575">
            <a:noFill/>
          </a:ln>
        </p:spPr>
        <p:txBody>
          <a:bodyPr wrap="square"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2200" b="1" dirty="0">
                <a:latin typeface="+mn-lt"/>
              </a:rPr>
              <a:t>Who gave Columbus the money for his exploration?</a:t>
            </a:r>
          </a:p>
        </p:txBody>
      </p:sp>
      <p:sp>
        <p:nvSpPr>
          <p:cNvPr id="8" name="TextBox 1">
            <a:hlinkClick r:id="rId3"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936172" y="1949620"/>
            <a:ext cx="1037771" cy="750036"/>
          </a:xfrm>
          <a:prstGeom prst="roundRect">
            <a:avLst/>
          </a:prstGeom>
          <a:solidFill>
            <a:srgbClr val="B7EDFD"/>
          </a:solidFill>
          <a:ln w="28575">
            <a:solidFill>
              <a:srgbClr val="436372"/>
            </a:solidFill>
          </a:ln>
        </p:spPr>
        <p:txBody>
          <a:bodyPr wrap="square" lIns="108000" tIns="108000" rIns="108000" bIns="108000"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buFontTx/>
              <a:buNone/>
            </a:pPr>
            <a:r>
              <a:rPr lang="en-GB" altLang="en-US" sz="5000" b="1" dirty="0">
                <a:latin typeface="+mn-lt"/>
              </a:rPr>
              <a:t>A</a:t>
            </a:r>
          </a:p>
        </p:txBody>
      </p:sp>
      <p:sp>
        <p:nvSpPr>
          <p:cNvPr id="10" name="TextBox 1">
            <a:hlinkClick r:id="rId4"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936172" y="3468715"/>
            <a:ext cx="1037772" cy="750036"/>
          </a:xfrm>
          <a:prstGeom prst="roundRect">
            <a:avLst/>
          </a:prstGeom>
          <a:solidFill>
            <a:srgbClr val="B7EDFD"/>
          </a:solidFill>
          <a:ln w="28575">
            <a:solidFill>
              <a:srgbClr val="436372"/>
            </a:solidFill>
          </a:ln>
        </p:spPr>
        <p:txBody>
          <a:bodyPr wrap="square" lIns="108000" tIns="108000" rIns="108000" bIns="108000"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buFontTx/>
              <a:buNone/>
            </a:pPr>
            <a:r>
              <a:rPr lang="en-GB" altLang="en-US" sz="5000" b="1" dirty="0">
                <a:latin typeface="+mn-lt"/>
              </a:rPr>
              <a:t>B</a:t>
            </a:r>
          </a:p>
        </p:txBody>
      </p:sp>
      <p:sp>
        <p:nvSpPr>
          <p:cNvPr id="11" name="TextBox 1">
            <a:hlinkClick r:id="rId3"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936172" y="4987810"/>
            <a:ext cx="1037772" cy="750036"/>
          </a:xfrm>
          <a:prstGeom prst="roundRect">
            <a:avLst/>
          </a:prstGeom>
          <a:solidFill>
            <a:srgbClr val="B7EDFD"/>
          </a:solidFill>
          <a:ln w="28575">
            <a:solidFill>
              <a:srgbClr val="436372"/>
            </a:solidFill>
          </a:ln>
        </p:spPr>
        <p:txBody>
          <a:bodyPr wrap="square" lIns="108000" tIns="108000" rIns="108000" bIns="108000"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buFontTx/>
              <a:buNone/>
            </a:pPr>
            <a:r>
              <a:rPr lang="en-GB" altLang="en-US" sz="5000" b="1" dirty="0">
                <a:latin typeface="+mn-lt"/>
              </a:rPr>
              <a:t>C</a:t>
            </a:r>
          </a:p>
        </p:txBody>
      </p:sp>
      <p:sp>
        <p:nvSpPr>
          <p:cNvPr id="12" name="TextBox 1">
            <a:hlinkClick r:id="rId3"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2226130" y="1949620"/>
            <a:ext cx="5981700" cy="750036"/>
          </a:xfrm>
          <a:prstGeom prst="roundRect">
            <a:avLst/>
          </a:prstGeom>
          <a:solidFill>
            <a:schemeClr val="bg1"/>
          </a:solidFill>
          <a:ln w="28575">
            <a:solidFill>
              <a:srgbClr val="436372"/>
            </a:solidFill>
          </a:ln>
        </p:spPr>
        <p:txBody>
          <a:bodyPr wrap="square"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2200" b="1" dirty="0">
                <a:latin typeface="+mn-lt"/>
              </a:rPr>
              <a:t>his parents</a:t>
            </a:r>
          </a:p>
        </p:txBody>
      </p:sp>
      <p:sp>
        <p:nvSpPr>
          <p:cNvPr id="13" name="TextBox 1">
            <a:hlinkClick r:id="rId4"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2226130" y="3444221"/>
            <a:ext cx="5981700" cy="750036"/>
          </a:xfrm>
          <a:prstGeom prst="roundRect">
            <a:avLst/>
          </a:prstGeom>
          <a:solidFill>
            <a:schemeClr val="bg1"/>
          </a:solidFill>
          <a:ln w="28575">
            <a:solidFill>
              <a:srgbClr val="436372"/>
            </a:solidFill>
          </a:ln>
        </p:spPr>
        <p:txBody>
          <a:bodyPr wrap="square"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2200" b="1" dirty="0">
                <a:latin typeface="+mn-lt"/>
              </a:rPr>
              <a:t>The King and Queen of Spain</a:t>
            </a:r>
          </a:p>
        </p:txBody>
      </p:sp>
      <p:sp>
        <p:nvSpPr>
          <p:cNvPr id="14" name="TextBox 1">
            <a:hlinkClick r:id="rId3"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2226130" y="4987810"/>
            <a:ext cx="5981700" cy="750036"/>
          </a:xfrm>
          <a:prstGeom prst="roundRect">
            <a:avLst/>
          </a:prstGeom>
          <a:solidFill>
            <a:schemeClr val="bg1"/>
          </a:solidFill>
          <a:ln w="28575">
            <a:solidFill>
              <a:srgbClr val="436372"/>
            </a:solidFill>
          </a:ln>
        </p:spPr>
        <p:txBody>
          <a:bodyPr wrap="square"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2200" b="1" dirty="0">
                <a:latin typeface="+mn-lt"/>
              </a:rPr>
              <a:t>his friends</a:t>
            </a:r>
          </a:p>
        </p:txBody>
      </p:sp>
    </p:spTree>
    <p:extLst>
      <p:ext uri="{BB962C8B-B14F-4D97-AF65-F5344CB8AC3E}">
        <p14:creationId xmlns:p14="http://schemas.microsoft.com/office/powerpoint/2010/main" val="35226034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1">
            <a:extLst>
              <a:ext uri="{FF2B5EF4-FFF2-40B4-BE49-F238E27FC236}">
                <a16:creationId xmlns:a16="http://schemas.microsoft.com/office/drawing/2014/main" id="{F00C7612-3C98-4752-B2EF-9ECC19326488}"/>
              </a:ext>
            </a:extLst>
          </p:cNvPr>
          <p:cNvSpPr txBox="1">
            <a:spLocks noChangeArrowheads="1"/>
          </p:cNvSpPr>
          <p:nvPr/>
        </p:nvSpPr>
        <p:spPr bwMode="auto">
          <a:xfrm>
            <a:off x="955222" y="3305714"/>
            <a:ext cx="7271657" cy="2646872"/>
          </a:xfrm>
          <a:prstGeom prst="roundRect">
            <a:avLst/>
          </a:prstGeom>
          <a:noFill/>
          <a:ln w="28575">
            <a:noFill/>
          </a:ln>
        </p:spPr>
        <p:txBody>
          <a:bodyPr wrap="square" lIns="108000" tIns="108000" rIns="108000" bIns="108000"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8000" b="1" dirty="0">
                <a:solidFill>
                  <a:srgbClr val="4E7E9C"/>
                </a:solidFill>
                <a:latin typeface="+mn-lt"/>
              </a:rPr>
              <a:t>Never mind, Keep trying!</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3746" y="791114"/>
            <a:ext cx="1854608" cy="2362200"/>
          </a:xfrm>
          <a:prstGeom prst="rect">
            <a:avLst/>
          </a:prstGeom>
        </p:spPr>
      </p:pic>
      <p:pic>
        <p:nvPicPr>
          <p:cNvPr id="5" name="Picture 4">
            <a:hlinkClick r:id="rId3" action="ppaction://hlinksldjump"/>
          </p:cNvPr>
          <p:cNvPicPr>
            <a:picLocks noChangeAspect="1"/>
          </p:cNvPicPr>
          <p:nvPr/>
        </p:nvPicPr>
        <p:blipFill>
          <a:blip r:embed="rId4">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rot="16200000">
            <a:off x="826584" y="488127"/>
            <a:ext cx="778302" cy="1046871"/>
          </a:xfrm>
          <a:prstGeom prst="rect">
            <a:avLst/>
          </a:prstGeom>
        </p:spPr>
      </p:pic>
    </p:spTree>
    <p:extLst>
      <p:ext uri="{BB962C8B-B14F-4D97-AF65-F5344CB8AC3E}">
        <p14:creationId xmlns:p14="http://schemas.microsoft.com/office/powerpoint/2010/main" val="31951053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1">
            <a:extLst>
              <a:ext uri="{FF2B5EF4-FFF2-40B4-BE49-F238E27FC236}">
                <a16:creationId xmlns:a16="http://schemas.microsoft.com/office/drawing/2014/main" id="{F00C7612-3C98-4752-B2EF-9ECC19326488}"/>
              </a:ext>
            </a:extLst>
          </p:cNvPr>
          <p:cNvSpPr txBox="1">
            <a:spLocks noChangeArrowheads="1"/>
          </p:cNvSpPr>
          <p:nvPr/>
        </p:nvSpPr>
        <p:spPr bwMode="auto">
          <a:xfrm>
            <a:off x="955222" y="3839114"/>
            <a:ext cx="7271657" cy="1799686"/>
          </a:xfrm>
          <a:prstGeom prst="roundRect">
            <a:avLst/>
          </a:prstGeom>
          <a:noFill/>
          <a:ln w="28575">
            <a:noFill/>
          </a:ln>
        </p:spPr>
        <p:txBody>
          <a:bodyPr wrap="square" lIns="108000" tIns="108000" rIns="108000" bIns="108000"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8000" b="1" dirty="0">
                <a:solidFill>
                  <a:srgbClr val="4E7E9C"/>
                </a:solidFill>
                <a:latin typeface="+mn-lt"/>
              </a:rPr>
              <a:t>Correct!</a:t>
            </a:r>
          </a:p>
        </p:txBody>
      </p:sp>
      <p:pic>
        <p:nvPicPr>
          <p:cNvPr id="19" name="Picture 1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6212" y="1476914"/>
            <a:ext cx="2116376" cy="2203906"/>
          </a:xfrm>
          <a:prstGeom prst="rect">
            <a:avLst/>
          </a:prstGeom>
        </p:spPr>
      </p:pic>
      <p:pic>
        <p:nvPicPr>
          <p:cNvPr id="4" name="Picture 3">
            <a:hlinkClick r:id="rId3" action="ppaction://hlinksldjump"/>
          </p:cNvPr>
          <p:cNvPicPr>
            <a:picLocks noChangeAspect="1"/>
          </p:cNvPicPr>
          <p:nvPr/>
        </p:nvPicPr>
        <p:blipFill>
          <a:blip r:embed="rId4">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rot="5400000">
            <a:off x="7589336" y="488128"/>
            <a:ext cx="778302" cy="1046871"/>
          </a:xfrm>
          <a:prstGeom prst="rect">
            <a:avLst/>
          </a:prstGeom>
        </p:spPr>
      </p:pic>
    </p:spTree>
    <p:extLst>
      <p:ext uri="{BB962C8B-B14F-4D97-AF65-F5344CB8AC3E}">
        <p14:creationId xmlns:p14="http://schemas.microsoft.com/office/powerpoint/2010/main" val="2325563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14">
            <a:extLst>
              <a:ext uri="{FF2B5EF4-FFF2-40B4-BE49-F238E27FC236}">
                <a16:creationId xmlns:a16="http://schemas.microsoft.com/office/drawing/2014/main" id="{0DB84303-0C87-4B3E-BD3B-D916604E12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01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1">
            <a:extLst>
              <a:ext uri="{FF2B5EF4-FFF2-40B4-BE49-F238E27FC236}">
                <a16:creationId xmlns:a16="http://schemas.microsoft.com/office/drawing/2014/main" id="{F00C7612-3C98-4752-B2EF-9ECC19326488}"/>
              </a:ext>
            </a:extLst>
          </p:cNvPr>
          <p:cNvSpPr txBox="1">
            <a:spLocks noChangeArrowheads="1"/>
          </p:cNvSpPr>
          <p:nvPr/>
        </p:nvSpPr>
        <p:spPr bwMode="auto">
          <a:xfrm>
            <a:off x="936172" y="686878"/>
            <a:ext cx="7271657" cy="750036"/>
          </a:xfrm>
          <a:prstGeom prst="roundRect">
            <a:avLst/>
          </a:prstGeom>
          <a:solidFill>
            <a:schemeClr val="bg1"/>
          </a:solidFill>
          <a:ln w="28575">
            <a:noFill/>
          </a:ln>
        </p:spPr>
        <p:txBody>
          <a:bodyPr wrap="square"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2200" b="1" dirty="0">
                <a:latin typeface="+mn-lt"/>
              </a:rPr>
              <a:t>How many men could fit aboard the Santa Maria? </a:t>
            </a:r>
          </a:p>
        </p:txBody>
      </p:sp>
      <p:sp>
        <p:nvSpPr>
          <p:cNvPr id="8" name="TextBox 1">
            <a:hlinkClick r:id="rId3"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936172" y="1949620"/>
            <a:ext cx="1037771" cy="750036"/>
          </a:xfrm>
          <a:prstGeom prst="roundRect">
            <a:avLst/>
          </a:prstGeom>
          <a:solidFill>
            <a:srgbClr val="B7EDFD"/>
          </a:solidFill>
          <a:ln w="28575">
            <a:solidFill>
              <a:srgbClr val="436372"/>
            </a:solidFill>
          </a:ln>
        </p:spPr>
        <p:txBody>
          <a:bodyPr wrap="square" lIns="108000" tIns="108000" rIns="108000" bIns="108000"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buFontTx/>
              <a:buNone/>
            </a:pPr>
            <a:r>
              <a:rPr lang="en-GB" altLang="en-US" sz="5000" b="1" dirty="0">
                <a:latin typeface="+mn-lt"/>
              </a:rPr>
              <a:t>A</a:t>
            </a:r>
          </a:p>
        </p:txBody>
      </p:sp>
      <p:sp>
        <p:nvSpPr>
          <p:cNvPr id="10" name="TextBox 1">
            <a:hlinkClick r:id="rId4"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936172" y="3468715"/>
            <a:ext cx="1037772" cy="750036"/>
          </a:xfrm>
          <a:prstGeom prst="roundRect">
            <a:avLst/>
          </a:prstGeom>
          <a:solidFill>
            <a:srgbClr val="B7EDFD"/>
          </a:solidFill>
          <a:ln w="28575">
            <a:solidFill>
              <a:srgbClr val="436372"/>
            </a:solidFill>
          </a:ln>
        </p:spPr>
        <p:txBody>
          <a:bodyPr wrap="square" lIns="108000" tIns="108000" rIns="108000" bIns="108000"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buFontTx/>
              <a:buNone/>
            </a:pPr>
            <a:r>
              <a:rPr lang="en-GB" altLang="en-US" sz="5000" b="1" dirty="0">
                <a:latin typeface="+mn-lt"/>
              </a:rPr>
              <a:t>B</a:t>
            </a:r>
          </a:p>
        </p:txBody>
      </p:sp>
      <p:sp>
        <p:nvSpPr>
          <p:cNvPr id="11" name="TextBox 1">
            <a:hlinkClick r:id="rId4"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936172" y="4987810"/>
            <a:ext cx="1037772" cy="750036"/>
          </a:xfrm>
          <a:prstGeom prst="roundRect">
            <a:avLst/>
          </a:prstGeom>
          <a:solidFill>
            <a:srgbClr val="B7EDFD"/>
          </a:solidFill>
          <a:ln w="28575">
            <a:solidFill>
              <a:srgbClr val="436372"/>
            </a:solidFill>
          </a:ln>
        </p:spPr>
        <p:txBody>
          <a:bodyPr wrap="square" lIns="108000" tIns="108000" rIns="108000" bIns="108000"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buFontTx/>
              <a:buNone/>
            </a:pPr>
            <a:r>
              <a:rPr lang="en-GB" altLang="en-US" sz="5000" b="1" dirty="0">
                <a:latin typeface="+mn-lt"/>
              </a:rPr>
              <a:t>C</a:t>
            </a:r>
          </a:p>
        </p:txBody>
      </p:sp>
      <p:sp>
        <p:nvSpPr>
          <p:cNvPr id="12" name="TextBox 1">
            <a:hlinkClick r:id="rId3"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2226130" y="1949620"/>
            <a:ext cx="5981700" cy="750036"/>
          </a:xfrm>
          <a:prstGeom prst="roundRect">
            <a:avLst/>
          </a:prstGeom>
          <a:solidFill>
            <a:schemeClr val="bg1"/>
          </a:solidFill>
          <a:ln w="28575">
            <a:solidFill>
              <a:srgbClr val="436372"/>
            </a:solidFill>
          </a:ln>
        </p:spPr>
        <p:txBody>
          <a:bodyPr wrap="square"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2200" b="1" dirty="0">
                <a:latin typeface="+mn-lt"/>
              </a:rPr>
              <a:t>30</a:t>
            </a:r>
          </a:p>
        </p:txBody>
      </p:sp>
      <p:sp>
        <p:nvSpPr>
          <p:cNvPr id="13" name="TextBox 1">
            <a:hlinkClick r:id="rId4"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2226130" y="3444221"/>
            <a:ext cx="5981700" cy="750036"/>
          </a:xfrm>
          <a:prstGeom prst="roundRect">
            <a:avLst/>
          </a:prstGeom>
          <a:solidFill>
            <a:schemeClr val="bg1"/>
          </a:solidFill>
          <a:ln w="28575">
            <a:solidFill>
              <a:srgbClr val="436372"/>
            </a:solidFill>
          </a:ln>
        </p:spPr>
        <p:txBody>
          <a:bodyPr wrap="square"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2200" b="1" dirty="0">
                <a:latin typeface="+mn-lt"/>
              </a:rPr>
              <a:t>300</a:t>
            </a:r>
          </a:p>
        </p:txBody>
      </p:sp>
      <p:sp>
        <p:nvSpPr>
          <p:cNvPr id="14" name="TextBox 1">
            <a:hlinkClick r:id="rId4"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2226130" y="4987810"/>
            <a:ext cx="5981700" cy="750036"/>
          </a:xfrm>
          <a:prstGeom prst="roundRect">
            <a:avLst/>
          </a:prstGeom>
          <a:solidFill>
            <a:schemeClr val="bg1"/>
          </a:solidFill>
          <a:ln w="28575">
            <a:solidFill>
              <a:srgbClr val="436372"/>
            </a:solidFill>
          </a:ln>
        </p:spPr>
        <p:txBody>
          <a:bodyPr wrap="square"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2200" b="1" dirty="0">
                <a:latin typeface="+mn-lt"/>
              </a:rPr>
              <a:t>3000</a:t>
            </a:r>
          </a:p>
        </p:txBody>
      </p:sp>
    </p:spTree>
    <p:extLst>
      <p:ext uri="{BB962C8B-B14F-4D97-AF65-F5344CB8AC3E}">
        <p14:creationId xmlns:p14="http://schemas.microsoft.com/office/powerpoint/2010/main" val="28950564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1">
            <a:extLst>
              <a:ext uri="{FF2B5EF4-FFF2-40B4-BE49-F238E27FC236}">
                <a16:creationId xmlns:a16="http://schemas.microsoft.com/office/drawing/2014/main" id="{F00C7612-3C98-4752-B2EF-9ECC19326488}"/>
              </a:ext>
            </a:extLst>
          </p:cNvPr>
          <p:cNvSpPr txBox="1">
            <a:spLocks noChangeArrowheads="1"/>
          </p:cNvSpPr>
          <p:nvPr/>
        </p:nvSpPr>
        <p:spPr bwMode="auto">
          <a:xfrm>
            <a:off x="955222" y="3305714"/>
            <a:ext cx="7271657" cy="2646872"/>
          </a:xfrm>
          <a:prstGeom prst="roundRect">
            <a:avLst/>
          </a:prstGeom>
          <a:noFill/>
          <a:ln w="28575">
            <a:noFill/>
          </a:ln>
        </p:spPr>
        <p:txBody>
          <a:bodyPr wrap="square" lIns="108000" tIns="108000" rIns="108000" bIns="108000"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8000" b="1" dirty="0">
                <a:solidFill>
                  <a:srgbClr val="4E7E9C"/>
                </a:solidFill>
                <a:latin typeface="+mn-lt"/>
              </a:rPr>
              <a:t>Never mind, Keep trying!</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3746" y="791114"/>
            <a:ext cx="1854608" cy="2362200"/>
          </a:xfrm>
          <a:prstGeom prst="rect">
            <a:avLst/>
          </a:prstGeom>
        </p:spPr>
      </p:pic>
      <p:pic>
        <p:nvPicPr>
          <p:cNvPr id="5" name="Picture 4">
            <a:hlinkClick r:id="rId3" action="ppaction://hlinksldjump"/>
          </p:cNvPr>
          <p:cNvPicPr>
            <a:picLocks noChangeAspect="1"/>
          </p:cNvPicPr>
          <p:nvPr/>
        </p:nvPicPr>
        <p:blipFill>
          <a:blip r:embed="rId4">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rot="16200000">
            <a:off x="826584" y="488127"/>
            <a:ext cx="778302" cy="1046871"/>
          </a:xfrm>
          <a:prstGeom prst="rect">
            <a:avLst/>
          </a:prstGeom>
        </p:spPr>
      </p:pic>
    </p:spTree>
    <p:extLst>
      <p:ext uri="{BB962C8B-B14F-4D97-AF65-F5344CB8AC3E}">
        <p14:creationId xmlns:p14="http://schemas.microsoft.com/office/powerpoint/2010/main" val="350499198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1">
            <a:extLst>
              <a:ext uri="{FF2B5EF4-FFF2-40B4-BE49-F238E27FC236}">
                <a16:creationId xmlns:a16="http://schemas.microsoft.com/office/drawing/2014/main" id="{F00C7612-3C98-4752-B2EF-9ECC19326488}"/>
              </a:ext>
            </a:extLst>
          </p:cNvPr>
          <p:cNvSpPr txBox="1">
            <a:spLocks noChangeArrowheads="1"/>
          </p:cNvSpPr>
          <p:nvPr/>
        </p:nvSpPr>
        <p:spPr bwMode="auto">
          <a:xfrm>
            <a:off x="955222" y="3839114"/>
            <a:ext cx="7271657" cy="1799686"/>
          </a:xfrm>
          <a:prstGeom prst="roundRect">
            <a:avLst/>
          </a:prstGeom>
          <a:noFill/>
          <a:ln w="28575">
            <a:noFill/>
          </a:ln>
        </p:spPr>
        <p:txBody>
          <a:bodyPr wrap="square" lIns="108000" tIns="108000" rIns="108000" bIns="108000"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8000" b="1" dirty="0">
                <a:solidFill>
                  <a:srgbClr val="4E7E9C"/>
                </a:solidFill>
                <a:latin typeface="+mn-lt"/>
              </a:rPr>
              <a:t>Correct!</a:t>
            </a:r>
          </a:p>
        </p:txBody>
      </p:sp>
      <p:pic>
        <p:nvPicPr>
          <p:cNvPr id="19" name="Picture 1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6212" y="1476914"/>
            <a:ext cx="2116376" cy="2203906"/>
          </a:xfrm>
          <a:prstGeom prst="rect">
            <a:avLst/>
          </a:prstGeom>
        </p:spPr>
      </p:pic>
      <p:pic>
        <p:nvPicPr>
          <p:cNvPr id="4" name="Picture 3">
            <a:hlinkClick r:id="rId3" action="ppaction://hlinksldjump"/>
          </p:cNvPr>
          <p:cNvPicPr>
            <a:picLocks noChangeAspect="1"/>
          </p:cNvPicPr>
          <p:nvPr/>
        </p:nvPicPr>
        <p:blipFill>
          <a:blip r:embed="rId4">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rot="5400000">
            <a:off x="7589336" y="488128"/>
            <a:ext cx="778302" cy="1046871"/>
          </a:xfrm>
          <a:prstGeom prst="rect">
            <a:avLst/>
          </a:prstGeom>
        </p:spPr>
      </p:pic>
    </p:spTree>
    <p:extLst>
      <p:ext uri="{BB962C8B-B14F-4D97-AF65-F5344CB8AC3E}">
        <p14:creationId xmlns:p14="http://schemas.microsoft.com/office/powerpoint/2010/main" val="21980567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14">
            <a:extLst>
              <a:ext uri="{FF2B5EF4-FFF2-40B4-BE49-F238E27FC236}">
                <a16:creationId xmlns:a16="http://schemas.microsoft.com/office/drawing/2014/main" id="{0DB84303-0C87-4B3E-BD3B-D916604E12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01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1">
            <a:extLst>
              <a:ext uri="{FF2B5EF4-FFF2-40B4-BE49-F238E27FC236}">
                <a16:creationId xmlns:a16="http://schemas.microsoft.com/office/drawing/2014/main" id="{F00C7612-3C98-4752-B2EF-9ECC19326488}"/>
              </a:ext>
            </a:extLst>
          </p:cNvPr>
          <p:cNvSpPr txBox="1">
            <a:spLocks noChangeArrowheads="1"/>
          </p:cNvSpPr>
          <p:nvPr/>
        </p:nvSpPr>
        <p:spPr bwMode="auto">
          <a:xfrm>
            <a:off x="936172" y="686878"/>
            <a:ext cx="7271657" cy="750036"/>
          </a:xfrm>
          <a:prstGeom prst="roundRect">
            <a:avLst/>
          </a:prstGeom>
          <a:solidFill>
            <a:schemeClr val="bg1"/>
          </a:solidFill>
          <a:ln w="28575">
            <a:noFill/>
          </a:ln>
        </p:spPr>
        <p:txBody>
          <a:bodyPr wrap="square"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2200" b="1" dirty="0">
                <a:latin typeface="+mn-lt"/>
              </a:rPr>
              <a:t>What did Columbus use to navigate his journey?</a:t>
            </a:r>
          </a:p>
        </p:txBody>
      </p:sp>
      <p:sp>
        <p:nvSpPr>
          <p:cNvPr id="8" name="TextBox 1">
            <a:hlinkClick r:id="rId3"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936172" y="1949620"/>
            <a:ext cx="1037771" cy="750036"/>
          </a:xfrm>
          <a:prstGeom prst="roundRect">
            <a:avLst/>
          </a:prstGeom>
          <a:solidFill>
            <a:srgbClr val="B7EDFD"/>
          </a:solidFill>
          <a:ln w="28575">
            <a:solidFill>
              <a:srgbClr val="436372"/>
            </a:solidFill>
          </a:ln>
        </p:spPr>
        <p:txBody>
          <a:bodyPr wrap="square" lIns="108000" tIns="108000" rIns="108000" bIns="108000"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buFontTx/>
              <a:buNone/>
            </a:pPr>
            <a:r>
              <a:rPr lang="en-GB" altLang="en-US" sz="5000" b="1" dirty="0">
                <a:latin typeface="+mn-lt"/>
              </a:rPr>
              <a:t>A</a:t>
            </a:r>
          </a:p>
        </p:txBody>
      </p:sp>
      <p:sp>
        <p:nvSpPr>
          <p:cNvPr id="10" name="TextBox 1">
            <a:hlinkClick r:id="rId4"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936172" y="3468715"/>
            <a:ext cx="1037772" cy="750036"/>
          </a:xfrm>
          <a:prstGeom prst="roundRect">
            <a:avLst/>
          </a:prstGeom>
          <a:solidFill>
            <a:srgbClr val="B7EDFD"/>
          </a:solidFill>
          <a:ln w="28575">
            <a:solidFill>
              <a:srgbClr val="436372"/>
            </a:solidFill>
          </a:ln>
        </p:spPr>
        <p:txBody>
          <a:bodyPr wrap="square" lIns="108000" tIns="108000" rIns="108000" bIns="108000"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buFontTx/>
              <a:buNone/>
            </a:pPr>
            <a:r>
              <a:rPr lang="en-GB" altLang="en-US" sz="5000" b="1" dirty="0">
                <a:latin typeface="+mn-lt"/>
              </a:rPr>
              <a:t>B</a:t>
            </a:r>
          </a:p>
        </p:txBody>
      </p:sp>
      <p:sp>
        <p:nvSpPr>
          <p:cNvPr id="11" name="TextBox 1">
            <a:hlinkClick r:id="rId3"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936172" y="4987810"/>
            <a:ext cx="1037772" cy="750036"/>
          </a:xfrm>
          <a:prstGeom prst="roundRect">
            <a:avLst/>
          </a:prstGeom>
          <a:solidFill>
            <a:srgbClr val="B7EDFD"/>
          </a:solidFill>
          <a:ln w="28575">
            <a:solidFill>
              <a:srgbClr val="436372"/>
            </a:solidFill>
          </a:ln>
        </p:spPr>
        <p:txBody>
          <a:bodyPr wrap="square" lIns="108000" tIns="108000" rIns="108000" bIns="108000"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buFontTx/>
              <a:buNone/>
            </a:pPr>
            <a:r>
              <a:rPr lang="en-GB" altLang="en-US" sz="5000" b="1" dirty="0">
                <a:latin typeface="+mn-lt"/>
              </a:rPr>
              <a:t>C</a:t>
            </a:r>
          </a:p>
        </p:txBody>
      </p:sp>
      <p:sp>
        <p:nvSpPr>
          <p:cNvPr id="12" name="TextBox 1">
            <a:hlinkClick r:id="rId3"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2226130" y="1949620"/>
            <a:ext cx="5981700" cy="750036"/>
          </a:xfrm>
          <a:prstGeom prst="roundRect">
            <a:avLst/>
          </a:prstGeom>
          <a:solidFill>
            <a:schemeClr val="bg1"/>
          </a:solidFill>
          <a:ln w="28575">
            <a:solidFill>
              <a:srgbClr val="436372"/>
            </a:solidFill>
          </a:ln>
        </p:spPr>
        <p:txBody>
          <a:bodyPr wrap="square"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2200" b="1" dirty="0">
                <a:latin typeface="+mn-lt"/>
              </a:rPr>
              <a:t>binoculars</a:t>
            </a:r>
          </a:p>
        </p:txBody>
      </p:sp>
      <p:sp>
        <p:nvSpPr>
          <p:cNvPr id="13" name="TextBox 1">
            <a:hlinkClick r:id="rId4"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2226130" y="3444221"/>
            <a:ext cx="5981700" cy="750036"/>
          </a:xfrm>
          <a:prstGeom prst="roundRect">
            <a:avLst/>
          </a:prstGeom>
          <a:solidFill>
            <a:schemeClr val="bg1"/>
          </a:solidFill>
          <a:ln w="28575">
            <a:solidFill>
              <a:srgbClr val="436372"/>
            </a:solidFill>
          </a:ln>
        </p:spPr>
        <p:txBody>
          <a:bodyPr wrap="square"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2200" b="1" dirty="0">
                <a:latin typeface="+mn-lt"/>
              </a:rPr>
              <a:t>a compass</a:t>
            </a:r>
          </a:p>
        </p:txBody>
      </p:sp>
      <p:sp>
        <p:nvSpPr>
          <p:cNvPr id="14" name="TextBox 1">
            <a:hlinkClick r:id="rId3"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2226130" y="4987810"/>
            <a:ext cx="5981700" cy="750036"/>
          </a:xfrm>
          <a:prstGeom prst="roundRect">
            <a:avLst/>
          </a:prstGeom>
          <a:solidFill>
            <a:schemeClr val="bg1"/>
          </a:solidFill>
          <a:ln w="28575">
            <a:solidFill>
              <a:srgbClr val="436372"/>
            </a:solidFill>
          </a:ln>
        </p:spPr>
        <p:txBody>
          <a:bodyPr wrap="square"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2200" b="1" dirty="0">
                <a:latin typeface="+mn-lt"/>
              </a:rPr>
              <a:t>a watch</a:t>
            </a:r>
          </a:p>
        </p:txBody>
      </p:sp>
    </p:spTree>
    <p:extLst>
      <p:ext uri="{BB962C8B-B14F-4D97-AF65-F5344CB8AC3E}">
        <p14:creationId xmlns:p14="http://schemas.microsoft.com/office/powerpoint/2010/main" val="30085276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1">
            <a:extLst>
              <a:ext uri="{FF2B5EF4-FFF2-40B4-BE49-F238E27FC236}">
                <a16:creationId xmlns:a16="http://schemas.microsoft.com/office/drawing/2014/main" id="{F00C7612-3C98-4752-B2EF-9ECC19326488}"/>
              </a:ext>
            </a:extLst>
          </p:cNvPr>
          <p:cNvSpPr txBox="1">
            <a:spLocks noChangeArrowheads="1"/>
          </p:cNvSpPr>
          <p:nvPr/>
        </p:nvSpPr>
        <p:spPr bwMode="auto">
          <a:xfrm>
            <a:off x="955222" y="3305714"/>
            <a:ext cx="7271657" cy="2646872"/>
          </a:xfrm>
          <a:prstGeom prst="roundRect">
            <a:avLst/>
          </a:prstGeom>
          <a:noFill/>
          <a:ln w="28575">
            <a:noFill/>
          </a:ln>
        </p:spPr>
        <p:txBody>
          <a:bodyPr wrap="square" lIns="108000" tIns="108000" rIns="108000" bIns="108000"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8000" b="1" dirty="0">
                <a:solidFill>
                  <a:srgbClr val="4E7E9C"/>
                </a:solidFill>
                <a:latin typeface="+mn-lt"/>
              </a:rPr>
              <a:t>Never mind, Keep trying!</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3746" y="791114"/>
            <a:ext cx="1854608" cy="2362200"/>
          </a:xfrm>
          <a:prstGeom prst="rect">
            <a:avLst/>
          </a:prstGeom>
        </p:spPr>
      </p:pic>
      <p:pic>
        <p:nvPicPr>
          <p:cNvPr id="5" name="Picture 4">
            <a:hlinkClick r:id="rId3" action="ppaction://hlinksldjump"/>
          </p:cNvPr>
          <p:cNvPicPr>
            <a:picLocks noChangeAspect="1"/>
          </p:cNvPicPr>
          <p:nvPr/>
        </p:nvPicPr>
        <p:blipFill>
          <a:blip r:embed="rId4">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rot="16200000">
            <a:off x="826584" y="488127"/>
            <a:ext cx="778302" cy="1046871"/>
          </a:xfrm>
          <a:prstGeom prst="rect">
            <a:avLst/>
          </a:prstGeom>
        </p:spPr>
      </p:pic>
    </p:spTree>
    <p:extLst>
      <p:ext uri="{BB962C8B-B14F-4D97-AF65-F5344CB8AC3E}">
        <p14:creationId xmlns:p14="http://schemas.microsoft.com/office/powerpoint/2010/main" val="31422828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1">
            <a:extLst>
              <a:ext uri="{FF2B5EF4-FFF2-40B4-BE49-F238E27FC236}">
                <a16:creationId xmlns:a16="http://schemas.microsoft.com/office/drawing/2014/main" id="{F00C7612-3C98-4752-B2EF-9ECC19326488}"/>
              </a:ext>
            </a:extLst>
          </p:cNvPr>
          <p:cNvSpPr txBox="1">
            <a:spLocks noChangeArrowheads="1"/>
          </p:cNvSpPr>
          <p:nvPr/>
        </p:nvSpPr>
        <p:spPr bwMode="auto">
          <a:xfrm>
            <a:off x="955222" y="3839114"/>
            <a:ext cx="7271657" cy="1799686"/>
          </a:xfrm>
          <a:prstGeom prst="roundRect">
            <a:avLst/>
          </a:prstGeom>
          <a:noFill/>
          <a:ln w="28575">
            <a:noFill/>
          </a:ln>
        </p:spPr>
        <p:txBody>
          <a:bodyPr wrap="square" lIns="108000" tIns="108000" rIns="108000" bIns="108000"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8000" b="1" dirty="0">
                <a:solidFill>
                  <a:srgbClr val="4E7E9C"/>
                </a:solidFill>
                <a:latin typeface="+mn-lt"/>
              </a:rPr>
              <a:t>Correct!</a:t>
            </a:r>
          </a:p>
        </p:txBody>
      </p:sp>
      <p:pic>
        <p:nvPicPr>
          <p:cNvPr id="19" name="Picture 1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6212" y="1476914"/>
            <a:ext cx="2116376" cy="2203906"/>
          </a:xfrm>
          <a:prstGeom prst="rect">
            <a:avLst/>
          </a:prstGeom>
        </p:spPr>
      </p:pic>
      <p:pic>
        <p:nvPicPr>
          <p:cNvPr id="4" name="Picture 3">
            <a:hlinkClick r:id="rId3" action="ppaction://hlinksldjump"/>
          </p:cNvPr>
          <p:cNvPicPr>
            <a:picLocks noChangeAspect="1"/>
          </p:cNvPicPr>
          <p:nvPr/>
        </p:nvPicPr>
        <p:blipFill>
          <a:blip r:embed="rId4">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rot="5400000">
            <a:off x="7589336" y="488128"/>
            <a:ext cx="778302" cy="1046871"/>
          </a:xfrm>
          <a:prstGeom prst="rect">
            <a:avLst/>
          </a:prstGeom>
        </p:spPr>
      </p:pic>
    </p:spTree>
    <p:extLst>
      <p:ext uri="{BB962C8B-B14F-4D97-AF65-F5344CB8AC3E}">
        <p14:creationId xmlns:p14="http://schemas.microsoft.com/office/powerpoint/2010/main" val="46912895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14">
            <a:extLst>
              <a:ext uri="{FF2B5EF4-FFF2-40B4-BE49-F238E27FC236}">
                <a16:creationId xmlns:a16="http://schemas.microsoft.com/office/drawing/2014/main" id="{0DB84303-0C87-4B3E-BD3B-D916604E12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01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1">
            <a:extLst>
              <a:ext uri="{FF2B5EF4-FFF2-40B4-BE49-F238E27FC236}">
                <a16:creationId xmlns:a16="http://schemas.microsoft.com/office/drawing/2014/main" id="{F00C7612-3C98-4752-B2EF-9ECC19326488}"/>
              </a:ext>
            </a:extLst>
          </p:cNvPr>
          <p:cNvSpPr txBox="1">
            <a:spLocks noChangeArrowheads="1"/>
          </p:cNvSpPr>
          <p:nvPr/>
        </p:nvSpPr>
        <p:spPr bwMode="auto">
          <a:xfrm>
            <a:off x="936172" y="686878"/>
            <a:ext cx="7271657" cy="750036"/>
          </a:xfrm>
          <a:prstGeom prst="roundRect">
            <a:avLst/>
          </a:prstGeom>
          <a:solidFill>
            <a:schemeClr val="bg1"/>
          </a:solidFill>
          <a:ln w="28575">
            <a:noFill/>
          </a:ln>
        </p:spPr>
        <p:txBody>
          <a:bodyPr wrap="square"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2200" b="1" dirty="0">
                <a:latin typeface="+mn-lt"/>
              </a:rPr>
              <a:t>What did Columbus name the new islands </a:t>
            </a:r>
            <a:br>
              <a:rPr lang="en-GB" altLang="en-US" sz="2200" b="1" dirty="0">
                <a:latin typeface="+mn-lt"/>
              </a:rPr>
            </a:br>
            <a:r>
              <a:rPr lang="en-GB" altLang="en-US" sz="2200" b="1" dirty="0">
                <a:latin typeface="+mn-lt"/>
              </a:rPr>
              <a:t>he discovered?</a:t>
            </a:r>
          </a:p>
        </p:txBody>
      </p:sp>
      <p:sp>
        <p:nvSpPr>
          <p:cNvPr id="8" name="TextBox 1">
            <a:hlinkClick r:id="rId3"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936172" y="1949620"/>
            <a:ext cx="1037771" cy="750036"/>
          </a:xfrm>
          <a:prstGeom prst="roundRect">
            <a:avLst/>
          </a:prstGeom>
          <a:solidFill>
            <a:srgbClr val="B7EDFD"/>
          </a:solidFill>
          <a:ln w="28575">
            <a:solidFill>
              <a:srgbClr val="436372"/>
            </a:solidFill>
          </a:ln>
        </p:spPr>
        <p:txBody>
          <a:bodyPr wrap="square" lIns="108000" tIns="108000" rIns="108000" bIns="108000"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buFontTx/>
              <a:buNone/>
            </a:pPr>
            <a:r>
              <a:rPr lang="en-GB" altLang="en-US" sz="5000" b="1" dirty="0">
                <a:latin typeface="+mn-lt"/>
              </a:rPr>
              <a:t>A</a:t>
            </a:r>
          </a:p>
        </p:txBody>
      </p:sp>
      <p:sp>
        <p:nvSpPr>
          <p:cNvPr id="10" name="TextBox 1">
            <a:hlinkClick r:id="rId3"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936172" y="3468715"/>
            <a:ext cx="1037772" cy="750036"/>
          </a:xfrm>
          <a:prstGeom prst="roundRect">
            <a:avLst/>
          </a:prstGeom>
          <a:solidFill>
            <a:srgbClr val="B7EDFD"/>
          </a:solidFill>
          <a:ln w="28575">
            <a:solidFill>
              <a:srgbClr val="436372"/>
            </a:solidFill>
          </a:ln>
        </p:spPr>
        <p:txBody>
          <a:bodyPr wrap="square" lIns="108000" tIns="108000" rIns="108000" bIns="108000"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buFontTx/>
              <a:buNone/>
            </a:pPr>
            <a:r>
              <a:rPr lang="en-GB" altLang="en-US" sz="5000" b="1" dirty="0">
                <a:latin typeface="+mn-lt"/>
              </a:rPr>
              <a:t>B</a:t>
            </a:r>
          </a:p>
        </p:txBody>
      </p:sp>
      <p:sp>
        <p:nvSpPr>
          <p:cNvPr id="11" name="TextBox 1">
            <a:hlinkClick r:id="rId4"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936172" y="4987810"/>
            <a:ext cx="1037772" cy="750036"/>
          </a:xfrm>
          <a:prstGeom prst="roundRect">
            <a:avLst/>
          </a:prstGeom>
          <a:solidFill>
            <a:srgbClr val="B7EDFD"/>
          </a:solidFill>
          <a:ln w="28575">
            <a:solidFill>
              <a:srgbClr val="436372"/>
            </a:solidFill>
          </a:ln>
        </p:spPr>
        <p:txBody>
          <a:bodyPr wrap="square" lIns="108000" tIns="108000" rIns="108000" bIns="108000"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buFontTx/>
              <a:buNone/>
            </a:pPr>
            <a:r>
              <a:rPr lang="en-GB" altLang="en-US" sz="5000" b="1" dirty="0">
                <a:latin typeface="+mn-lt"/>
              </a:rPr>
              <a:t>C</a:t>
            </a:r>
          </a:p>
        </p:txBody>
      </p:sp>
      <p:sp>
        <p:nvSpPr>
          <p:cNvPr id="12" name="TextBox 1">
            <a:hlinkClick r:id="rId3"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2226130" y="1949620"/>
            <a:ext cx="5981700" cy="750036"/>
          </a:xfrm>
          <a:prstGeom prst="roundRect">
            <a:avLst/>
          </a:prstGeom>
          <a:solidFill>
            <a:schemeClr val="bg1"/>
          </a:solidFill>
          <a:ln w="28575">
            <a:solidFill>
              <a:srgbClr val="436372"/>
            </a:solidFill>
          </a:ln>
        </p:spPr>
        <p:txBody>
          <a:bodyPr wrap="square"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2200" b="1" dirty="0">
                <a:latin typeface="+mn-lt"/>
              </a:rPr>
              <a:t>‘New Islands’</a:t>
            </a:r>
          </a:p>
        </p:txBody>
      </p:sp>
      <p:sp>
        <p:nvSpPr>
          <p:cNvPr id="13" name="TextBox 1">
            <a:hlinkClick r:id="rId3"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2226130" y="3444221"/>
            <a:ext cx="5981700" cy="750036"/>
          </a:xfrm>
          <a:prstGeom prst="roundRect">
            <a:avLst/>
          </a:prstGeom>
          <a:solidFill>
            <a:schemeClr val="bg1"/>
          </a:solidFill>
          <a:ln w="28575">
            <a:solidFill>
              <a:srgbClr val="436372"/>
            </a:solidFill>
          </a:ln>
        </p:spPr>
        <p:txBody>
          <a:bodyPr wrap="square"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2200" b="1" dirty="0">
                <a:latin typeface="+mn-lt"/>
              </a:rPr>
              <a:t>‘New Land’</a:t>
            </a:r>
          </a:p>
        </p:txBody>
      </p:sp>
      <p:sp>
        <p:nvSpPr>
          <p:cNvPr id="14" name="TextBox 1">
            <a:hlinkClick r:id="rId4"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2226130" y="4987810"/>
            <a:ext cx="5981700" cy="750036"/>
          </a:xfrm>
          <a:prstGeom prst="roundRect">
            <a:avLst/>
          </a:prstGeom>
          <a:solidFill>
            <a:schemeClr val="bg1"/>
          </a:solidFill>
          <a:ln w="28575">
            <a:solidFill>
              <a:srgbClr val="436372"/>
            </a:solidFill>
          </a:ln>
        </p:spPr>
        <p:txBody>
          <a:bodyPr wrap="square"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2200" b="1" dirty="0">
                <a:latin typeface="+mn-lt"/>
              </a:rPr>
              <a:t>‘New World’</a:t>
            </a:r>
          </a:p>
        </p:txBody>
      </p:sp>
    </p:spTree>
    <p:extLst>
      <p:ext uri="{BB962C8B-B14F-4D97-AF65-F5344CB8AC3E}">
        <p14:creationId xmlns:p14="http://schemas.microsoft.com/office/powerpoint/2010/main" val="34121154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1">
            <a:extLst>
              <a:ext uri="{FF2B5EF4-FFF2-40B4-BE49-F238E27FC236}">
                <a16:creationId xmlns:a16="http://schemas.microsoft.com/office/drawing/2014/main" id="{F00C7612-3C98-4752-B2EF-9ECC19326488}"/>
              </a:ext>
            </a:extLst>
          </p:cNvPr>
          <p:cNvSpPr txBox="1">
            <a:spLocks noChangeArrowheads="1"/>
          </p:cNvSpPr>
          <p:nvPr/>
        </p:nvSpPr>
        <p:spPr bwMode="auto">
          <a:xfrm>
            <a:off x="955222" y="3305714"/>
            <a:ext cx="7271657" cy="2646872"/>
          </a:xfrm>
          <a:prstGeom prst="roundRect">
            <a:avLst/>
          </a:prstGeom>
          <a:noFill/>
          <a:ln w="28575">
            <a:noFill/>
          </a:ln>
        </p:spPr>
        <p:txBody>
          <a:bodyPr wrap="square" lIns="108000" tIns="108000" rIns="108000" bIns="108000"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8000" b="1" dirty="0">
                <a:solidFill>
                  <a:srgbClr val="4E7E9C"/>
                </a:solidFill>
                <a:latin typeface="+mn-lt"/>
              </a:rPr>
              <a:t>Never mind, Keep trying!</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3746" y="791114"/>
            <a:ext cx="1854608" cy="2362200"/>
          </a:xfrm>
          <a:prstGeom prst="rect">
            <a:avLst/>
          </a:prstGeom>
        </p:spPr>
      </p:pic>
      <p:pic>
        <p:nvPicPr>
          <p:cNvPr id="5" name="Picture 4">
            <a:hlinkClick r:id="rId3" action="ppaction://hlinksldjump"/>
          </p:cNvPr>
          <p:cNvPicPr>
            <a:picLocks noChangeAspect="1"/>
          </p:cNvPicPr>
          <p:nvPr/>
        </p:nvPicPr>
        <p:blipFill>
          <a:blip r:embed="rId4">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rot="16200000">
            <a:off x="826584" y="488127"/>
            <a:ext cx="778302" cy="1046871"/>
          </a:xfrm>
          <a:prstGeom prst="rect">
            <a:avLst/>
          </a:prstGeom>
        </p:spPr>
      </p:pic>
    </p:spTree>
    <p:extLst>
      <p:ext uri="{BB962C8B-B14F-4D97-AF65-F5344CB8AC3E}">
        <p14:creationId xmlns:p14="http://schemas.microsoft.com/office/powerpoint/2010/main" val="131653699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1">
            <a:extLst>
              <a:ext uri="{FF2B5EF4-FFF2-40B4-BE49-F238E27FC236}">
                <a16:creationId xmlns:a16="http://schemas.microsoft.com/office/drawing/2014/main" id="{F00C7612-3C98-4752-B2EF-9ECC19326488}"/>
              </a:ext>
            </a:extLst>
          </p:cNvPr>
          <p:cNvSpPr txBox="1">
            <a:spLocks noChangeArrowheads="1"/>
          </p:cNvSpPr>
          <p:nvPr/>
        </p:nvSpPr>
        <p:spPr bwMode="auto">
          <a:xfrm>
            <a:off x="955222" y="3839114"/>
            <a:ext cx="7271657" cy="1799686"/>
          </a:xfrm>
          <a:prstGeom prst="roundRect">
            <a:avLst/>
          </a:prstGeom>
          <a:noFill/>
          <a:ln w="28575">
            <a:noFill/>
          </a:ln>
        </p:spPr>
        <p:txBody>
          <a:bodyPr wrap="square" lIns="108000" tIns="108000" rIns="108000" bIns="108000"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8000" b="1" dirty="0">
                <a:solidFill>
                  <a:srgbClr val="4E7E9C"/>
                </a:solidFill>
                <a:latin typeface="+mn-lt"/>
              </a:rPr>
              <a:t>Correct!</a:t>
            </a:r>
          </a:p>
        </p:txBody>
      </p:sp>
      <p:pic>
        <p:nvPicPr>
          <p:cNvPr id="19" name="Picture 1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6212" y="1476914"/>
            <a:ext cx="2116376" cy="2203906"/>
          </a:xfrm>
          <a:prstGeom prst="rect">
            <a:avLst/>
          </a:prstGeom>
        </p:spPr>
      </p:pic>
      <p:pic>
        <p:nvPicPr>
          <p:cNvPr id="5" name="Picture 4">
            <a:hlinkClick r:id="rId3" action="ppaction://hlinksldjump"/>
          </p:cNvPr>
          <p:cNvPicPr>
            <a:picLocks noChangeAspect="1"/>
          </p:cNvPicPr>
          <p:nvPr/>
        </p:nvPicPr>
        <p:blipFill>
          <a:blip r:embed="rId4">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rot="5400000">
            <a:off x="7589336" y="488128"/>
            <a:ext cx="778302" cy="1046871"/>
          </a:xfrm>
          <a:prstGeom prst="rect">
            <a:avLst/>
          </a:prstGeom>
        </p:spPr>
      </p:pic>
    </p:spTree>
    <p:extLst>
      <p:ext uri="{BB962C8B-B14F-4D97-AF65-F5344CB8AC3E}">
        <p14:creationId xmlns:p14="http://schemas.microsoft.com/office/powerpoint/2010/main" val="380860807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14">
            <a:extLst>
              <a:ext uri="{FF2B5EF4-FFF2-40B4-BE49-F238E27FC236}">
                <a16:creationId xmlns:a16="http://schemas.microsoft.com/office/drawing/2014/main" id="{0DB84303-0C87-4B3E-BD3B-D916604E12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01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1">
            <a:extLst>
              <a:ext uri="{FF2B5EF4-FFF2-40B4-BE49-F238E27FC236}">
                <a16:creationId xmlns:a16="http://schemas.microsoft.com/office/drawing/2014/main" id="{F00C7612-3C98-4752-B2EF-9ECC19326488}"/>
              </a:ext>
            </a:extLst>
          </p:cNvPr>
          <p:cNvSpPr txBox="1">
            <a:spLocks noChangeArrowheads="1"/>
          </p:cNvSpPr>
          <p:nvPr/>
        </p:nvSpPr>
        <p:spPr bwMode="auto">
          <a:xfrm>
            <a:off x="936172" y="686878"/>
            <a:ext cx="7271657" cy="750036"/>
          </a:xfrm>
          <a:prstGeom prst="roundRect">
            <a:avLst/>
          </a:prstGeom>
          <a:solidFill>
            <a:schemeClr val="bg1"/>
          </a:solidFill>
          <a:ln w="28575">
            <a:noFill/>
          </a:ln>
        </p:spPr>
        <p:txBody>
          <a:bodyPr wrap="square"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2200" b="1" dirty="0">
                <a:latin typeface="+mn-lt"/>
              </a:rPr>
              <a:t>What was the name of the ship that was wrecked when it hit a reef?</a:t>
            </a:r>
          </a:p>
        </p:txBody>
      </p:sp>
      <p:sp>
        <p:nvSpPr>
          <p:cNvPr id="8" name="TextBox 1">
            <a:hlinkClick r:id="rId3"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936172" y="1949620"/>
            <a:ext cx="1037771" cy="750036"/>
          </a:xfrm>
          <a:prstGeom prst="roundRect">
            <a:avLst/>
          </a:prstGeom>
          <a:solidFill>
            <a:srgbClr val="B7EDFD"/>
          </a:solidFill>
          <a:ln w="28575">
            <a:solidFill>
              <a:srgbClr val="436372"/>
            </a:solidFill>
          </a:ln>
        </p:spPr>
        <p:txBody>
          <a:bodyPr wrap="square" lIns="108000" tIns="108000" rIns="108000" bIns="108000"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buFontTx/>
              <a:buNone/>
            </a:pPr>
            <a:r>
              <a:rPr lang="en-GB" altLang="en-US" sz="5000" b="1" dirty="0">
                <a:latin typeface="+mn-lt"/>
              </a:rPr>
              <a:t>A</a:t>
            </a:r>
          </a:p>
        </p:txBody>
      </p:sp>
      <p:sp>
        <p:nvSpPr>
          <p:cNvPr id="10" name="TextBox 1">
            <a:hlinkClick r:id="rId4"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936172" y="3468715"/>
            <a:ext cx="1037772" cy="750036"/>
          </a:xfrm>
          <a:prstGeom prst="roundRect">
            <a:avLst/>
          </a:prstGeom>
          <a:solidFill>
            <a:srgbClr val="B7EDFD"/>
          </a:solidFill>
          <a:ln w="28575">
            <a:solidFill>
              <a:srgbClr val="436372"/>
            </a:solidFill>
          </a:ln>
        </p:spPr>
        <p:txBody>
          <a:bodyPr wrap="square" lIns="108000" tIns="108000" rIns="108000" bIns="108000"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buFontTx/>
              <a:buNone/>
            </a:pPr>
            <a:r>
              <a:rPr lang="en-GB" altLang="en-US" sz="5000" b="1" dirty="0">
                <a:latin typeface="+mn-lt"/>
              </a:rPr>
              <a:t>B</a:t>
            </a:r>
          </a:p>
        </p:txBody>
      </p:sp>
      <p:sp>
        <p:nvSpPr>
          <p:cNvPr id="11" name="TextBox 1">
            <a:hlinkClick r:id="rId4"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936172" y="4987810"/>
            <a:ext cx="1037772" cy="750036"/>
          </a:xfrm>
          <a:prstGeom prst="roundRect">
            <a:avLst/>
          </a:prstGeom>
          <a:solidFill>
            <a:srgbClr val="B7EDFD"/>
          </a:solidFill>
          <a:ln w="28575">
            <a:solidFill>
              <a:srgbClr val="436372"/>
            </a:solidFill>
          </a:ln>
        </p:spPr>
        <p:txBody>
          <a:bodyPr wrap="square" lIns="108000" tIns="108000" rIns="108000" bIns="108000"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buFontTx/>
              <a:buNone/>
            </a:pPr>
            <a:r>
              <a:rPr lang="en-GB" altLang="en-US" sz="5000" b="1" dirty="0">
                <a:latin typeface="+mn-lt"/>
              </a:rPr>
              <a:t>C</a:t>
            </a:r>
          </a:p>
        </p:txBody>
      </p:sp>
      <p:sp>
        <p:nvSpPr>
          <p:cNvPr id="12" name="TextBox 1">
            <a:hlinkClick r:id="rId3"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2226130" y="1949620"/>
            <a:ext cx="5981700" cy="750036"/>
          </a:xfrm>
          <a:prstGeom prst="roundRect">
            <a:avLst/>
          </a:prstGeom>
          <a:solidFill>
            <a:schemeClr val="bg1"/>
          </a:solidFill>
          <a:ln w="28575">
            <a:solidFill>
              <a:srgbClr val="436372"/>
            </a:solidFill>
          </a:ln>
        </p:spPr>
        <p:txBody>
          <a:bodyPr wrap="square"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2200" b="1" dirty="0">
                <a:latin typeface="+mn-lt"/>
              </a:rPr>
              <a:t>Santa Maria</a:t>
            </a:r>
          </a:p>
        </p:txBody>
      </p:sp>
      <p:sp>
        <p:nvSpPr>
          <p:cNvPr id="13" name="TextBox 1">
            <a:hlinkClick r:id="rId4"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2226130" y="3444221"/>
            <a:ext cx="5981700" cy="750036"/>
          </a:xfrm>
          <a:prstGeom prst="roundRect">
            <a:avLst/>
          </a:prstGeom>
          <a:solidFill>
            <a:schemeClr val="bg1"/>
          </a:solidFill>
          <a:ln w="28575">
            <a:solidFill>
              <a:srgbClr val="436372"/>
            </a:solidFill>
          </a:ln>
        </p:spPr>
        <p:txBody>
          <a:bodyPr wrap="square"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2200" b="1" dirty="0">
                <a:latin typeface="+mn-lt"/>
              </a:rPr>
              <a:t>Santa Marie</a:t>
            </a:r>
          </a:p>
        </p:txBody>
      </p:sp>
      <p:sp>
        <p:nvSpPr>
          <p:cNvPr id="14" name="TextBox 1">
            <a:hlinkClick r:id="rId4"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2226130" y="4987810"/>
            <a:ext cx="5981700" cy="750036"/>
          </a:xfrm>
          <a:prstGeom prst="roundRect">
            <a:avLst/>
          </a:prstGeom>
          <a:solidFill>
            <a:schemeClr val="bg1"/>
          </a:solidFill>
          <a:ln w="28575">
            <a:solidFill>
              <a:srgbClr val="436372"/>
            </a:solidFill>
          </a:ln>
        </p:spPr>
        <p:txBody>
          <a:bodyPr wrap="square"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2200" b="1" dirty="0">
                <a:latin typeface="+mn-lt"/>
              </a:rPr>
              <a:t>Santa Margot</a:t>
            </a:r>
          </a:p>
        </p:txBody>
      </p:sp>
    </p:spTree>
    <p:extLst>
      <p:ext uri="{BB962C8B-B14F-4D97-AF65-F5344CB8AC3E}">
        <p14:creationId xmlns:p14="http://schemas.microsoft.com/office/powerpoint/2010/main" val="181724895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1">
            <a:extLst>
              <a:ext uri="{FF2B5EF4-FFF2-40B4-BE49-F238E27FC236}">
                <a16:creationId xmlns:a16="http://schemas.microsoft.com/office/drawing/2014/main" id="{F00C7612-3C98-4752-B2EF-9ECC19326488}"/>
              </a:ext>
            </a:extLst>
          </p:cNvPr>
          <p:cNvSpPr txBox="1">
            <a:spLocks noChangeArrowheads="1"/>
          </p:cNvSpPr>
          <p:nvPr/>
        </p:nvSpPr>
        <p:spPr bwMode="auto">
          <a:xfrm>
            <a:off x="955222" y="3305714"/>
            <a:ext cx="7271657" cy="2646872"/>
          </a:xfrm>
          <a:prstGeom prst="roundRect">
            <a:avLst/>
          </a:prstGeom>
          <a:noFill/>
          <a:ln w="28575">
            <a:noFill/>
          </a:ln>
        </p:spPr>
        <p:txBody>
          <a:bodyPr wrap="square" lIns="108000" tIns="108000" rIns="108000" bIns="108000"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8000" b="1" dirty="0">
                <a:solidFill>
                  <a:srgbClr val="4E7E9C"/>
                </a:solidFill>
                <a:latin typeface="+mn-lt"/>
              </a:rPr>
              <a:t>Never mind, Keep trying!</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3746" y="791114"/>
            <a:ext cx="1854608" cy="2362200"/>
          </a:xfrm>
          <a:prstGeom prst="rect">
            <a:avLst/>
          </a:prstGeom>
        </p:spPr>
      </p:pic>
      <p:pic>
        <p:nvPicPr>
          <p:cNvPr id="5" name="Picture 4">
            <a:hlinkClick r:id="rId3" action="ppaction://hlinksldjump"/>
          </p:cNvPr>
          <p:cNvPicPr>
            <a:picLocks noChangeAspect="1"/>
          </p:cNvPicPr>
          <p:nvPr/>
        </p:nvPicPr>
        <p:blipFill>
          <a:blip r:embed="rId4">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rot="16200000">
            <a:off x="826584" y="488127"/>
            <a:ext cx="778302" cy="1046871"/>
          </a:xfrm>
          <a:prstGeom prst="rect">
            <a:avLst/>
          </a:prstGeom>
        </p:spPr>
      </p:pic>
    </p:spTree>
    <p:extLst>
      <p:ext uri="{BB962C8B-B14F-4D97-AF65-F5344CB8AC3E}">
        <p14:creationId xmlns:p14="http://schemas.microsoft.com/office/powerpoint/2010/main" val="13041538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1">
            <a:extLst>
              <a:ext uri="{FF2B5EF4-FFF2-40B4-BE49-F238E27FC236}">
                <a16:creationId xmlns:a16="http://schemas.microsoft.com/office/drawing/2014/main" id="{F00C7612-3C98-4752-B2EF-9ECC19326488}"/>
              </a:ext>
            </a:extLst>
          </p:cNvPr>
          <p:cNvSpPr txBox="1">
            <a:spLocks noChangeArrowheads="1"/>
          </p:cNvSpPr>
          <p:nvPr/>
        </p:nvSpPr>
        <p:spPr bwMode="auto">
          <a:xfrm>
            <a:off x="955222" y="3839114"/>
            <a:ext cx="7271657" cy="1799686"/>
          </a:xfrm>
          <a:prstGeom prst="roundRect">
            <a:avLst/>
          </a:prstGeom>
          <a:noFill/>
          <a:ln w="28575">
            <a:noFill/>
          </a:ln>
        </p:spPr>
        <p:txBody>
          <a:bodyPr wrap="square" lIns="108000" tIns="108000" rIns="108000" bIns="108000"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8000" b="1" dirty="0">
                <a:solidFill>
                  <a:srgbClr val="4E7E9C"/>
                </a:solidFill>
                <a:latin typeface="+mn-lt"/>
              </a:rPr>
              <a:t>Correct!</a:t>
            </a:r>
          </a:p>
        </p:txBody>
      </p:sp>
      <p:pic>
        <p:nvPicPr>
          <p:cNvPr id="19" name="Picture 1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6212" y="1476914"/>
            <a:ext cx="2116376" cy="2203906"/>
          </a:xfrm>
          <a:prstGeom prst="rect">
            <a:avLst/>
          </a:prstGeom>
        </p:spPr>
      </p:pic>
      <p:pic>
        <p:nvPicPr>
          <p:cNvPr id="4" name="Picture 3">
            <a:hlinkClick r:id="rId3" action="ppaction://hlinksldjump"/>
          </p:cNvPr>
          <p:cNvPicPr>
            <a:picLocks noChangeAspect="1"/>
          </p:cNvPicPr>
          <p:nvPr/>
        </p:nvPicPr>
        <p:blipFill>
          <a:blip r:embed="rId4">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rot="5400000">
            <a:off x="7589336" y="488128"/>
            <a:ext cx="778302" cy="1046871"/>
          </a:xfrm>
          <a:prstGeom prst="rect">
            <a:avLst/>
          </a:prstGeom>
        </p:spPr>
      </p:pic>
    </p:spTree>
    <p:extLst>
      <p:ext uri="{BB962C8B-B14F-4D97-AF65-F5344CB8AC3E}">
        <p14:creationId xmlns:p14="http://schemas.microsoft.com/office/powerpoint/2010/main" val="171868207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14">
            <a:extLst>
              <a:ext uri="{FF2B5EF4-FFF2-40B4-BE49-F238E27FC236}">
                <a16:creationId xmlns:a16="http://schemas.microsoft.com/office/drawing/2014/main" id="{0DB84303-0C87-4B3E-BD3B-D916604E12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01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1">
            <a:extLst>
              <a:ext uri="{FF2B5EF4-FFF2-40B4-BE49-F238E27FC236}">
                <a16:creationId xmlns:a16="http://schemas.microsoft.com/office/drawing/2014/main" id="{F00C7612-3C98-4752-B2EF-9ECC19326488}"/>
              </a:ext>
            </a:extLst>
          </p:cNvPr>
          <p:cNvSpPr txBox="1">
            <a:spLocks noChangeArrowheads="1"/>
          </p:cNvSpPr>
          <p:nvPr/>
        </p:nvSpPr>
        <p:spPr bwMode="auto">
          <a:xfrm>
            <a:off x="936172" y="686878"/>
            <a:ext cx="7271657" cy="750036"/>
          </a:xfrm>
          <a:prstGeom prst="roundRect">
            <a:avLst/>
          </a:prstGeom>
          <a:solidFill>
            <a:schemeClr val="bg1"/>
          </a:solidFill>
          <a:ln w="28575">
            <a:noFill/>
          </a:ln>
        </p:spPr>
        <p:txBody>
          <a:bodyPr wrap="square"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2200" b="1" dirty="0">
                <a:latin typeface="+mn-lt"/>
              </a:rPr>
              <a:t>Who took over the rule of the Islands that </a:t>
            </a:r>
            <a:br>
              <a:rPr lang="en-GB" altLang="en-US" sz="2200" b="1" dirty="0">
                <a:latin typeface="+mn-lt"/>
              </a:rPr>
            </a:br>
            <a:r>
              <a:rPr lang="en-GB" altLang="en-US" sz="2200" b="1" dirty="0">
                <a:latin typeface="+mn-lt"/>
              </a:rPr>
              <a:t>Columbus discovered?</a:t>
            </a:r>
          </a:p>
        </p:txBody>
      </p:sp>
      <p:sp>
        <p:nvSpPr>
          <p:cNvPr id="8" name="TextBox 1">
            <a:hlinkClick r:id="rId3"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936172" y="1949620"/>
            <a:ext cx="1037771" cy="750036"/>
          </a:xfrm>
          <a:prstGeom prst="roundRect">
            <a:avLst/>
          </a:prstGeom>
          <a:solidFill>
            <a:srgbClr val="B7EDFD"/>
          </a:solidFill>
          <a:ln w="28575">
            <a:solidFill>
              <a:srgbClr val="436372"/>
            </a:solidFill>
          </a:ln>
        </p:spPr>
        <p:txBody>
          <a:bodyPr wrap="square" lIns="108000" tIns="108000" rIns="108000" bIns="108000"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buFontTx/>
              <a:buNone/>
            </a:pPr>
            <a:r>
              <a:rPr lang="en-GB" altLang="en-US" sz="5000" b="1" dirty="0">
                <a:latin typeface="+mn-lt"/>
              </a:rPr>
              <a:t>A</a:t>
            </a:r>
          </a:p>
        </p:txBody>
      </p:sp>
      <p:sp>
        <p:nvSpPr>
          <p:cNvPr id="10" name="TextBox 1">
            <a:hlinkClick r:id="rId3"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936172" y="3468715"/>
            <a:ext cx="1037772" cy="750036"/>
          </a:xfrm>
          <a:prstGeom prst="roundRect">
            <a:avLst/>
          </a:prstGeom>
          <a:solidFill>
            <a:srgbClr val="B7EDFD"/>
          </a:solidFill>
          <a:ln w="28575">
            <a:solidFill>
              <a:srgbClr val="436372"/>
            </a:solidFill>
          </a:ln>
        </p:spPr>
        <p:txBody>
          <a:bodyPr wrap="square" lIns="108000" tIns="108000" rIns="108000" bIns="108000"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buFontTx/>
              <a:buNone/>
            </a:pPr>
            <a:r>
              <a:rPr lang="en-GB" altLang="en-US" sz="5000" b="1" dirty="0">
                <a:latin typeface="+mn-lt"/>
              </a:rPr>
              <a:t>B</a:t>
            </a:r>
          </a:p>
        </p:txBody>
      </p:sp>
      <p:sp>
        <p:nvSpPr>
          <p:cNvPr id="11" name="TextBox 1">
            <a:hlinkClick r:id="rId4"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936172" y="4987810"/>
            <a:ext cx="1037772" cy="750036"/>
          </a:xfrm>
          <a:prstGeom prst="roundRect">
            <a:avLst/>
          </a:prstGeom>
          <a:solidFill>
            <a:srgbClr val="B7EDFD"/>
          </a:solidFill>
          <a:ln w="28575">
            <a:solidFill>
              <a:srgbClr val="436372"/>
            </a:solidFill>
          </a:ln>
        </p:spPr>
        <p:txBody>
          <a:bodyPr wrap="square" lIns="108000" tIns="108000" rIns="108000" bIns="108000"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buFontTx/>
              <a:buNone/>
            </a:pPr>
            <a:r>
              <a:rPr lang="en-GB" altLang="en-US" sz="5000" b="1" dirty="0">
                <a:latin typeface="+mn-lt"/>
              </a:rPr>
              <a:t>C</a:t>
            </a:r>
          </a:p>
        </p:txBody>
      </p:sp>
      <p:sp>
        <p:nvSpPr>
          <p:cNvPr id="12" name="TextBox 1">
            <a:hlinkClick r:id="rId3"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2226130" y="1949620"/>
            <a:ext cx="5981700" cy="750036"/>
          </a:xfrm>
          <a:prstGeom prst="roundRect">
            <a:avLst/>
          </a:prstGeom>
          <a:solidFill>
            <a:schemeClr val="bg1"/>
          </a:solidFill>
          <a:ln w="28575">
            <a:solidFill>
              <a:srgbClr val="436372"/>
            </a:solidFill>
          </a:ln>
        </p:spPr>
        <p:txBody>
          <a:bodyPr wrap="square"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2200" b="1" dirty="0">
                <a:latin typeface="+mn-lt"/>
              </a:rPr>
              <a:t>South America</a:t>
            </a:r>
          </a:p>
        </p:txBody>
      </p:sp>
      <p:sp>
        <p:nvSpPr>
          <p:cNvPr id="13" name="TextBox 1">
            <a:hlinkClick r:id="rId3"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2226130" y="3444221"/>
            <a:ext cx="5981700" cy="750036"/>
          </a:xfrm>
          <a:prstGeom prst="roundRect">
            <a:avLst/>
          </a:prstGeom>
          <a:solidFill>
            <a:schemeClr val="bg1"/>
          </a:solidFill>
          <a:ln w="28575">
            <a:solidFill>
              <a:srgbClr val="436372"/>
            </a:solidFill>
          </a:ln>
        </p:spPr>
        <p:txBody>
          <a:bodyPr wrap="square"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2200" b="1" dirty="0">
                <a:latin typeface="+mn-lt"/>
              </a:rPr>
              <a:t>Great Britain</a:t>
            </a:r>
          </a:p>
        </p:txBody>
      </p:sp>
      <p:sp>
        <p:nvSpPr>
          <p:cNvPr id="14" name="TextBox 1">
            <a:hlinkClick r:id="rId4" action="ppaction://hlinksldjump"/>
            <a:extLst>
              <a:ext uri="{FF2B5EF4-FFF2-40B4-BE49-F238E27FC236}">
                <a16:creationId xmlns:a16="http://schemas.microsoft.com/office/drawing/2014/main" id="{F00C7612-3C98-4752-B2EF-9ECC19326488}"/>
              </a:ext>
            </a:extLst>
          </p:cNvPr>
          <p:cNvSpPr txBox="1">
            <a:spLocks noChangeArrowheads="1"/>
          </p:cNvSpPr>
          <p:nvPr/>
        </p:nvSpPr>
        <p:spPr bwMode="auto">
          <a:xfrm>
            <a:off x="2226130" y="4987810"/>
            <a:ext cx="5981700" cy="750036"/>
          </a:xfrm>
          <a:prstGeom prst="roundRect">
            <a:avLst/>
          </a:prstGeom>
          <a:solidFill>
            <a:schemeClr val="bg1"/>
          </a:solidFill>
          <a:ln w="28575">
            <a:solidFill>
              <a:srgbClr val="436372"/>
            </a:solidFill>
          </a:ln>
        </p:spPr>
        <p:txBody>
          <a:bodyPr wrap="square"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2200" b="1" dirty="0">
                <a:latin typeface="+mn-lt"/>
              </a:rPr>
              <a:t>Spain</a:t>
            </a:r>
          </a:p>
        </p:txBody>
      </p:sp>
    </p:spTree>
    <p:extLst>
      <p:ext uri="{BB962C8B-B14F-4D97-AF65-F5344CB8AC3E}">
        <p14:creationId xmlns:p14="http://schemas.microsoft.com/office/powerpoint/2010/main" val="19501300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1">
            <a:extLst>
              <a:ext uri="{FF2B5EF4-FFF2-40B4-BE49-F238E27FC236}">
                <a16:creationId xmlns:a16="http://schemas.microsoft.com/office/drawing/2014/main" id="{F00C7612-3C98-4752-B2EF-9ECC19326488}"/>
              </a:ext>
            </a:extLst>
          </p:cNvPr>
          <p:cNvSpPr txBox="1">
            <a:spLocks noChangeArrowheads="1"/>
          </p:cNvSpPr>
          <p:nvPr/>
        </p:nvSpPr>
        <p:spPr bwMode="auto">
          <a:xfrm>
            <a:off x="955222" y="3305714"/>
            <a:ext cx="7271657" cy="2646872"/>
          </a:xfrm>
          <a:prstGeom prst="roundRect">
            <a:avLst/>
          </a:prstGeom>
          <a:noFill/>
          <a:ln w="28575">
            <a:noFill/>
          </a:ln>
        </p:spPr>
        <p:txBody>
          <a:bodyPr wrap="square" lIns="108000" tIns="108000" rIns="108000" bIns="108000"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8000" b="1" dirty="0">
                <a:solidFill>
                  <a:srgbClr val="4E7E9C"/>
                </a:solidFill>
                <a:latin typeface="+mn-lt"/>
              </a:rPr>
              <a:t>Never mind, Keep trying!</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3746" y="791114"/>
            <a:ext cx="1854608" cy="2362200"/>
          </a:xfrm>
          <a:prstGeom prst="rect">
            <a:avLst/>
          </a:prstGeom>
        </p:spPr>
      </p:pic>
      <p:pic>
        <p:nvPicPr>
          <p:cNvPr id="7" name="Picture 6">
            <a:hlinkClick r:id="rId3" action="ppaction://hlinksldjump"/>
          </p:cNvPr>
          <p:cNvPicPr>
            <a:picLocks noChangeAspect="1"/>
          </p:cNvPicPr>
          <p:nvPr/>
        </p:nvPicPr>
        <p:blipFill>
          <a:blip r:embed="rId4">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rot="16200000">
            <a:off x="826584" y="488127"/>
            <a:ext cx="778302" cy="1046871"/>
          </a:xfrm>
          <a:prstGeom prst="rect">
            <a:avLst/>
          </a:prstGeom>
        </p:spPr>
      </p:pic>
    </p:spTree>
    <p:extLst>
      <p:ext uri="{BB962C8B-B14F-4D97-AF65-F5344CB8AC3E}">
        <p14:creationId xmlns:p14="http://schemas.microsoft.com/office/powerpoint/2010/main" val="367114458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1">
            <a:extLst>
              <a:ext uri="{FF2B5EF4-FFF2-40B4-BE49-F238E27FC236}">
                <a16:creationId xmlns:a16="http://schemas.microsoft.com/office/drawing/2014/main" id="{F00C7612-3C98-4752-B2EF-9ECC19326488}"/>
              </a:ext>
            </a:extLst>
          </p:cNvPr>
          <p:cNvSpPr txBox="1">
            <a:spLocks noChangeArrowheads="1"/>
          </p:cNvSpPr>
          <p:nvPr/>
        </p:nvSpPr>
        <p:spPr bwMode="auto">
          <a:xfrm>
            <a:off x="955222" y="3839114"/>
            <a:ext cx="7271657" cy="1799686"/>
          </a:xfrm>
          <a:prstGeom prst="roundRect">
            <a:avLst/>
          </a:prstGeom>
          <a:noFill/>
          <a:ln w="28575">
            <a:noFill/>
          </a:ln>
        </p:spPr>
        <p:txBody>
          <a:bodyPr wrap="square" lIns="108000" tIns="108000" rIns="108000" bIns="108000" anchor="ctr" anchorCtr="0">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spcAft>
                <a:spcPts val="1200"/>
              </a:spcAft>
              <a:buFontTx/>
              <a:buNone/>
            </a:pPr>
            <a:r>
              <a:rPr lang="en-GB" altLang="en-US" sz="8000" b="1" dirty="0">
                <a:solidFill>
                  <a:srgbClr val="4E7E9C"/>
                </a:solidFill>
                <a:latin typeface="+mn-lt"/>
              </a:rPr>
              <a:t>Correct!</a:t>
            </a:r>
          </a:p>
        </p:txBody>
      </p:sp>
      <p:pic>
        <p:nvPicPr>
          <p:cNvPr id="19" name="Picture 1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6212" y="1476914"/>
            <a:ext cx="2116376" cy="2203906"/>
          </a:xfrm>
          <a:prstGeom prst="rect">
            <a:avLst/>
          </a:prstGeom>
        </p:spPr>
      </p:pic>
      <p:pic>
        <p:nvPicPr>
          <p:cNvPr id="4" name="Picture 3">
            <a:hlinkClick r:id="rId3" action="ppaction://hlinksldjump"/>
          </p:cNvPr>
          <p:cNvPicPr>
            <a:picLocks noChangeAspect="1"/>
          </p:cNvPicPr>
          <p:nvPr/>
        </p:nvPicPr>
        <p:blipFill>
          <a:blip r:embed="rId4">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rot="5400000">
            <a:off x="7589336" y="488128"/>
            <a:ext cx="778302" cy="1046871"/>
          </a:xfrm>
          <a:prstGeom prst="rect">
            <a:avLst/>
          </a:prstGeom>
        </p:spPr>
      </p:pic>
    </p:spTree>
    <p:extLst>
      <p:ext uri="{BB962C8B-B14F-4D97-AF65-F5344CB8AC3E}">
        <p14:creationId xmlns:p14="http://schemas.microsoft.com/office/powerpoint/2010/main" val="329117881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FF34FB8F-0ABB-4B0A-8551-569E4E3AEE03}" vid="{8610FB60-8D85-462D-BC0C-09EB8962A50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79</TotalTime>
  <Words>898</Words>
  <Application>Microsoft Macintosh PowerPoint</Application>
  <PresentationFormat>On-screen Show (4:3)</PresentationFormat>
  <Paragraphs>95</Paragraphs>
  <Slides>34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34</vt:i4>
      </vt:variant>
    </vt:vector>
  </HeadingPairs>
  <TitlesOfParts>
    <vt:vector size="38" baseType="lpstr">
      <vt:lpstr>Calibri</vt:lpstr>
      <vt:lpstr>Arial</vt:lpstr>
      <vt:lpstr>Twinkl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Thomas Becker</dc:creator>
  <cp:lastModifiedBy>Bethany Jane</cp:lastModifiedBy>
  <cp:revision>50</cp:revision>
  <dcterms:created xsi:type="dcterms:W3CDTF">2020-09-21T08:31:10Z</dcterms:created>
  <dcterms:modified xsi:type="dcterms:W3CDTF">2021-01-13T14:22:27Z</dcterms:modified>
</cp:coreProperties>
</file>