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3"/>
  </p:notesMasterIdLst>
  <p:handoutMasterIdLst>
    <p:handoutMasterId r:id="rId14"/>
  </p:handoutMasterIdLst>
  <p:sldIdLst>
    <p:sldId id="258" r:id="rId2"/>
    <p:sldId id="264" r:id="rId3"/>
    <p:sldId id="268" r:id="rId4"/>
    <p:sldId id="269" r:id="rId5"/>
    <p:sldId id="270" r:id="rId6"/>
    <p:sldId id="271" r:id="rId7"/>
    <p:sldId id="277" r:id="rId8"/>
    <p:sldId id="274" r:id="rId9"/>
    <p:sldId id="273" r:id="rId10"/>
    <p:sldId id="278" r:id="rId11"/>
    <p:sldId id="267" r:id="rId12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5"/>
      <p:bold r:id="rId16"/>
      <p:italic r:id="rId17"/>
      <p:boldItalic r:id="rId18"/>
    </p:embeddedFont>
    <p:embeddedFont>
      <p:font typeface="Twinkl" pitchFamily="2" charset="77"/>
      <p:regular r:id="rId19"/>
      <p:bold r:id="rId20"/>
    </p:embeddedFont>
    <p:embeddedFont>
      <p:font typeface="Twinkl SemiBold" pitchFamily="2" charset="77"/>
      <p:regular r:id="rId21"/>
      <p:bold r:id="rId22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83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97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  <p:ext uri="http://customooxmlschemas.google.com/">
      <go:slidesCustomData xmlns:go="http://customooxmlschemas.google.com/" xmlns:p15="http://schemas.microsoft.com/office/powerpoint/2012/main" xmlns="" roundtripDataSignature="AMtx7mgUMfktG/PJsjvV4ZfCZcAqb2AI1A==" r:id="rId28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Thomas Becker" initials="" lastIdx="10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82E59"/>
    <a:srgbClr val="A60211"/>
    <a:srgbClr val="1F3B74"/>
    <a:srgbClr val="003E7D"/>
    <a:srgbClr val="4DB1E3"/>
    <a:srgbClr val="ACDDFC"/>
    <a:srgbClr val="14191C"/>
    <a:srgbClr val="4F4E4F"/>
    <a:srgbClr val="515050"/>
    <a:srgbClr val="DE1E5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9598" autoAdjust="0"/>
    <p:restoredTop sz="94660"/>
  </p:normalViewPr>
  <p:slideViewPr>
    <p:cSldViewPr snapToGrid="0" showGuides="1">
      <p:cViewPr varScale="1">
        <p:scale>
          <a:sx n="124" d="100"/>
          <a:sy n="124" d="100"/>
        </p:scale>
        <p:origin x="904" y="168"/>
      </p:cViewPr>
      <p:guideLst>
        <p:guide orient="horz" pos="2183"/>
        <p:guide pos="2880"/>
        <p:guide pos="340"/>
        <p:guide orient="horz" pos="3997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18" Type="http://schemas.openxmlformats.org/officeDocument/2006/relationships/font" Target="fonts/font4.fntdata"/><Relationship Id="rId3" Type="http://schemas.openxmlformats.org/officeDocument/2006/relationships/slide" Target="slides/slide2.xml"/><Relationship Id="rId21" Type="http://schemas.openxmlformats.org/officeDocument/2006/relationships/font" Target="fonts/font7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3.fntdata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font" Target="fonts/font2.fntdata"/><Relationship Id="rId20" Type="http://schemas.openxmlformats.org/officeDocument/2006/relationships/font" Target="fonts/font6.fntdata"/><Relationship Id="rId29" Type="http://schemas.openxmlformats.org/officeDocument/2006/relationships/commentAuthors" Target="commentAuthor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font" Target="fonts/font1.fntdata"/><Relationship Id="rId28" Type="http://customschemas.google.com/relationships/presentationmetadata" Target="metadata"/><Relationship Id="rId10" Type="http://schemas.openxmlformats.org/officeDocument/2006/relationships/slide" Target="slides/slide9.xml"/><Relationship Id="rId19" Type="http://schemas.openxmlformats.org/officeDocument/2006/relationships/font" Target="fonts/font5.fntdata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handoutMaster" Target="handoutMasters/handoutMaster1.xml"/><Relationship Id="rId22" Type="http://schemas.openxmlformats.org/officeDocument/2006/relationships/font" Target="fonts/font8.fntdata"/><Relationship Id="rId30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29/09/2020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29/09/2020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6"/>
          <p:cNvSpPr/>
          <p:nvPr userDrawn="1"/>
        </p:nvSpPr>
        <p:spPr bwMode="auto">
          <a:xfrm>
            <a:off x="503239" y="2930434"/>
            <a:ext cx="8137524" cy="341480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Rounded Rectangle 7"/>
          <p:cNvSpPr/>
          <p:nvPr userDrawn="1"/>
        </p:nvSpPr>
        <p:spPr bwMode="auto">
          <a:xfrm>
            <a:off x="503239" y="512763"/>
            <a:ext cx="8137524" cy="2193019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9" name="Title 1"/>
          <p:cNvSpPr txBox="1">
            <a:spLocks/>
          </p:cNvSpPr>
          <p:nvPr userDrawn="1"/>
        </p:nvSpPr>
        <p:spPr>
          <a:xfrm>
            <a:off x="628650" y="3071286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Twinkl" pitchFamily="50" charset="0"/>
              </a:rPr>
              <a:t>Success Criteria</a:t>
            </a:r>
          </a:p>
        </p:txBody>
      </p:sp>
      <p:sp>
        <p:nvSpPr>
          <p:cNvPr id="10" name="Title 1"/>
          <p:cNvSpPr txBox="1">
            <a:spLocks/>
          </p:cNvSpPr>
          <p:nvPr userDrawn="1"/>
        </p:nvSpPr>
        <p:spPr>
          <a:xfrm>
            <a:off x="628648" y="734785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Twinkl" pitchFamily="50" charset="0"/>
              </a:rPr>
              <a:t>Aim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>
            <a:lvl1pPr>
              <a:defRPr>
                <a:latin typeface="Twinkl" pitchFamily="50" charset="0"/>
              </a:defRPr>
            </a:lvl1pPr>
            <a:lvl2pPr>
              <a:defRPr/>
            </a:lvl2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  <p:sp>
        <p:nvSpPr>
          <p:cNvPr id="12" name="Content Placeholder 15"/>
          <p:cNvSpPr txBox="1">
            <a:spLocks/>
          </p:cNvSpPr>
          <p:nvPr userDrawn="1"/>
        </p:nvSpPr>
        <p:spPr>
          <a:xfrm>
            <a:off x="628650" y="3466803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vert="horz" lIns="180000" tIns="252000" rIns="252000" bIns="18000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>
                <a:latin typeface="Twinkl" pitchFamily="50" charset="0"/>
              </a:rPr>
              <a:t>Statement 1 Lorem ipsum </a:t>
            </a:r>
            <a:r>
              <a:rPr lang="en-GB" dirty="0" err="1">
                <a:latin typeface="Twinkl" pitchFamily="50" charset="0"/>
              </a:rPr>
              <a:t>dolor</a:t>
            </a:r>
            <a:r>
              <a:rPr lang="en-GB" dirty="0">
                <a:latin typeface="Twinkl" pitchFamily="50" charset="0"/>
              </a:rPr>
              <a:t> sit </a:t>
            </a:r>
            <a:r>
              <a:rPr lang="en-GB" dirty="0" err="1">
                <a:latin typeface="Twinkl" pitchFamily="50" charset="0"/>
              </a:rPr>
              <a:t>amet</a:t>
            </a:r>
            <a:r>
              <a:rPr lang="en-GB" dirty="0">
                <a:latin typeface="Twinkl" pitchFamily="50" charset="0"/>
              </a:rPr>
              <a:t>, </a:t>
            </a:r>
            <a:r>
              <a:rPr lang="en-GB" dirty="0" err="1">
                <a:latin typeface="Twinkl" pitchFamily="50" charset="0"/>
              </a:rPr>
              <a:t>consectetur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adipiscing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elit</a:t>
            </a:r>
            <a:r>
              <a:rPr lang="en-GB" dirty="0">
                <a:latin typeface="Twinkl" pitchFamily="50" charset="0"/>
              </a:rPr>
              <a:t>.</a:t>
            </a:r>
          </a:p>
          <a:p>
            <a:r>
              <a:rPr lang="en-GB" dirty="0">
                <a:latin typeface="Twinkl" pitchFamily="50" charset="0"/>
              </a:rPr>
              <a:t>Statement 2</a:t>
            </a:r>
          </a:p>
          <a:p>
            <a:pPr lvl="1"/>
            <a:r>
              <a:rPr lang="en-GB" dirty="0">
                <a:latin typeface="Twinkl" pitchFamily="50" charset="0"/>
              </a:rPr>
              <a:t>Sub statement</a:t>
            </a:r>
          </a:p>
        </p:txBody>
      </p:sp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m/search?term=trump" TargetMode="External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hlinkClick r:id="rId3"/>
            <a:extLst>
              <a:ext uri="{FF2B5EF4-FFF2-40B4-BE49-F238E27FC236}">
                <a16:creationId xmlns:a16="http://schemas.microsoft.com/office/drawing/2014/main" id="{071FEAB0-003B-B447-8DF9-E76EC1E30C0E}"/>
              </a:ext>
            </a:extLst>
          </p:cNvPr>
          <p:cNvSpPr/>
          <p:nvPr/>
        </p:nvSpPr>
        <p:spPr>
          <a:xfrm>
            <a:off x="3846443" y="5327374"/>
            <a:ext cx="1490870" cy="102373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629747" y="1906061"/>
            <a:ext cx="7269142" cy="516653"/>
          </a:xfrm>
          <a:prstGeom prst="rect">
            <a:avLst/>
          </a:prstGeom>
          <a:solidFill>
            <a:srgbClr val="182E59"/>
          </a:solidFill>
          <a:ln>
            <a:noFill/>
          </a:ln>
        </p:spPr>
        <p:txBody>
          <a:bodyPr wrap="square" lIns="108000" tIns="108000" rIns="108000" bIns="108000" anchor="ctr">
            <a:spAutoFit/>
          </a:bodyPr>
          <a:lstStyle/>
          <a:p>
            <a:pPr lvl="0">
              <a:lnSpc>
                <a:spcPct val="80000"/>
              </a:lnSpc>
              <a:buClr>
                <a:schemeClr val="dk1"/>
              </a:buClr>
              <a:buSzPts val="2590"/>
            </a:pPr>
            <a:r>
              <a:rPr lang="en-US" sz="2400" b="1" dirty="0">
                <a:solidFill>
                  <a:schemeClr val="bg1"/>
                </a:solidFill>
              </a:rPr>
              <a:t>Name: </a:t>
            </a:r>
            <a:r>
              <a:rPr lang="en-US" sz="2400" dirty="0">
                <a:solidFill>
                  <a:schemeClr val="bg1"/>
                </a:solidFill>
              </a:rPr>
              <a:t>Joseph Robinette Biden Jr. </a:t>
            </a:r>
          </a:p>
        </p:txBody>
      </p:sp>
      <p:sp>
        <p:nvSpPr>
          <p:cNvPr id="14" name="Title 20"/>
          <p:cNvSpPr txBox="1">
            <a:spLocks/>
          </p:cNvSpPr>
          <p:nvPr/>
        </p:nvSpPr>
        <p:spPr>
          <a:xfrm>
            <a:off x="755650" y="478895"/>
            <a:ext cx="7632700" cy="994306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</a:lstStyle>
          <a:p>
            <a:pPr algn="r"/>
            <a:r>
              <a:rPr lang="en-GB" sz="3600" dirty="0">
                <a:solidFill>
                  <a:srgbClr val="182E59"/>
                </a:solidFill>
                <a:latin typeface="Twinkl" pitchFamily="2" charset="77"/>
              </a:rPr>
              <a:t>Joe Biden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464533B-EB7D-944E-A4F9-16A96606241E}"/>
              </a:ext>
            </a:extLst>
          </p:cNvPr>
          <p:cNvSpPr/>
          <p:nvPr/>
        </p:nvSpPr>
        <p:spPr>
          <a:xfrm>
            <a:off x="629746" y="2553333"/>
            <a:ext cx="7269143" cy="516653"/>
          </a:xfrm>
          <a:prstGeom prst="rect">
            <a:avLst/>
          </a:prstGeom>
          <a:solidFill>
            <a:srgbClr val="182E59"/>
          </a:solidFill>
          <a:ln>
            <a:noFill/>
          </a:ln>
        </p:spPr>
        <p:txBody>
          <a:bodyPr wrap="square" lIns="108000" tIns="108000" rIns="108000" bIns="108000" anchor="ctr">
            <a:spAutoFit/>
          </a:bodyPr>
          <a:lstStyle/>
          <a:p>
            <a:pPr lvl="0">
              <a:lnSpc>
                <a:spcPct val="80000"/>
              </a:lnSpc>
              <a:spcBef>
                <a:spcPts val="1000"/>
              </a:spcBef>
              <a:buClr>
                <a:schemeClr val="dk1"/>
              </a:buClr>
              <a:buSzPts val="2590"/>
            </a:pPr>
            <a:r>
              <a:rPr lang="en-US" sz="2400" b="1" dirty="0">
                <a:solidFill>
                  <a:schemeClr val="bg1"/>
                </a:solidFill>
              </a:rPr>
              <a:t>Date of birth: </a:t>
            </a:r>
            <a:r>
              <a:rPr lang="en-US" sz="2400" dirty="0">
                <a:solidFill>
                  <a:schemeClr val="bg1"/>
                </a:solidFill>
              </a:rPr>
              <a:t>November 20, 1942</a:t>
            </a:r>
          </a:p>
        </p:txBody>
      </p:sp>
      <p:pic>
        <p:nvPicPr>
          <p:cNvPr id="3" name="Picture 2" descr="A person wearing a suit and tie&#10;&#10;Description automatically generated">
            <a:extLst>
              <a:ext uri="{FF2B5EF4-FFF2-40B4-BE49-F238E27FC236}">
                <a16:creationId xmlns:a16="http://schemas.microsoft.com/office/drawing/2014/main" id="{4B658A53-3772-164B-9018-B86B3DC719F7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425" t="700" r="17294" b="523"/>
          <a:stretch/>
        </p:blipFill>
        <p:spPr>
          <a:xfrm>
            <a:off x="5586026" y="1473201"/>
            <a:ext cx="2802324" cy="2795694"/>
          </a:xfrm>
          <a:prstGeom prst="ellipse">
            <a:avLst/>
          </a:prstGeom>
          <a:ln w="57150">
            <a:solidFill>
              <a:srgbClr val="182E59"/>
            </a:solidFill>
          </a:ln>
        </p:spPr>
      </p:pic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20"/>
          <p:cNvSpPr txBox="1">
            <a:spLocks/>
          </p:cNvSpPr>
          <p:nvPr/>
        </p:nvSpPr>
        <p:spPr>
          <a:xfrm>
            <a:off x="755650" y="478895"/>
            <a:ext cx="7632700" cy="994306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</a:lstStyle>
          <a:p>
            <a:pPr algn="r"/>
            <a:r>
              <a:rPr lang="en-GB" sz="3600" dirty="0">
                <a:solidFill>
                  <a:srgbClr val="182E59"/>
                </a:solidFill>
                <a:latin typeface="Twinkl" pitchFamily="2" charset="77"/>
              </a:rPr>
              <a:t>Childhood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9712AD94-3EDB-0442-88C4-80F7926426F3}"/>
              </a:ext>
            </a:extLst>
          </p:cNvPr>
          <p:cNvSpPr/>
          <p:nvPr/>
        </p:nvSpPr>
        <p:spPr>
          <a:xfrm>
            <a:off x="875979" y="1282994"/>
            <a:ext cx="7435814" cy="62799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90000" bIns="90000" anchor="ctr"/>
          <a:lstStyle/>
          <a:p>
            <a:pPr lvl="0" algn="ctr">
              <a:lnSpc>
                <a:spcPct val="90000"/>
              </a:lnSpc>
              <a:buClr>
                <a:schemeClr val="dk1"/>
              </a:buClr>
              <a:buSzPts val="2800"/>
            </a:pPr>
            <a:r>
              <a:rPr lang="en-US" sz="2400" dirty="0">
                <a:solidFill>
                  <a:srgbClr val="182E59"/>
                </a:solidFill>
              </a:rPr>
              <a:t>Joe Biden was born in Scranton, Pennsylvania.</a:t>
            </a:r>
          </a:p>
        </p:txBody>
      </p:sp>
      <p:pic>
        <p:nvPicPr>
          <p:cNvPr id="3" name="Picture 2" descr="A sign in front of a building&#10;&#10;Description automatically generated">
            <a:extLst>
              <a:ext uri="{FF2B5EF4-FFF2-40B4-BE49-F238E27FC236}">
                <a16:creationId xmlns:a16="http://schemas.microsoft.com/office/drawing/2014/main" id="{66D6D1F9-6108-E240-9CF0-294C09B2E45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6715" y="2024009"/>
            <a:ext cx="5970570" cy="39803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410732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20"/>
          <p:cNvSpPr txBox="1">
            <a:spLocks/>
          </p:cNvSpPr>
          <p:nvPr/>
        </p:nvSpPr>
        <p:spPr>
          <a:xfrm>
            <a:off x="750888" y="478895"/>
            <a:ext cx="7632700" cy="994306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</a:lstStyle>
          <a:p>
            <a:pPr algn="r"/>
            <a:r>
              <a:rPr lang="en-US" sz="3600" dirty="0">
                <a:solidFill>
                  <a:srgbClr val="182E59"/>
                </a:solidFill>
                <a:latin typeface="Twinkl" pitchFamily="2" charset="77"/>
              </a:rPr>
              <a:t>U.S. Senate 1973-2009</a:t>
            </a:r>
            <a:endParaRPr lang="en-GB" sz="3600" dirty="0">
              <a:solidFill>
                <a:srgbClr val="182E59"/>
              </a:solidFill>
              <a:latin typeface="Twinkl" pitchFamily="2" charset="77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5A03900C-8421-D949-9C2E-E52BE3129592}"/>
              </a:ext>
            </a:extLst>
          </p:cNvPr>
          <p:cNvSpPr/>
          <p:nvPr/>
        </p:nvSpPr>
        <p:spPr>
          <a:xfrm>
            <a:off x="857724" y="2446230"/>
            <a:ext cx="3714276" cy="196553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lvl="0">
              <a:lnSpc>
                <a:spcPct val="90000"/>
              </a:lnSpc>
              <a:buClr>
                <a:schemeClr val="dk1"/>
              </a:buClr>
              <a:buSzPts val="2800"/>
            </a:pPr>
            <a:r>
              <a:rPr lang="en-US" sz="2400" dirty="0">
                <a:solidFill>
                  <a:srgbClr val="182E59"/>
                </a:solidFill>
              </a:rPr>
              <a:t>Joe Biden was elected to the U.S. Senate in 1973 when he was 29 years old.</a:t>
            </a:r>
          </a:p>
          <a:p>
            <a:pPr lvl="0">
              <a:lnSpc>
                <a:spcPct val="90000"/>
              </a:lnSpc>
              <a:spcBef>
                <a:spcPts val="1000"/>
              </a:spcBef>
              <a:buClr>
                <a:schemeClr val="dk1"/>
              </a:buClr>
              <a:buSzPts val="2800"/>
            </a:pPr>
            <a:r>
              <a:rPr lang="en-US" sz="2400" dirty="0">
                <a:solidFill>
                  <a:srgbClr val="182E59"/>
                </a:solidFill>
              </a:rPr>
              <a:t>He became the fifth-youngest person to be elected as a senator. </a:t>
            </a:r>
          </a:p>
        </p:txBody>
      </p:sp>
      <p:pic>
        <p:nvPicPr>
          <p:cNvPr id="3" name="Picture 2" descr="A person wearing a suit and tie&#10;&#10;Description automatically generated">
            <a:extLst>
              <a:ext uri="{FF2B5EF4-FFF2-40B4-BE49-F238E27FC236}">
                <a16:creationId xmlns:a16="http://schemas.microsoft.com/office/drawing/2014/main" id="{D9008688-7FB3-B246-866C-3A871D3BE90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18929" y="1473201"/>
            <a:ext cx="3417080" cy="43305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40719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20"/>
          <p:cNvSpPr txBox="1">
            <a:spLocks/>
          </p:cNvSpPr>
          <p:nvPr/>
        </p:nvSpPr>
        <p:spPr>
          <a:xfrm>
            <a:off x="760412" y="478895"/>
            <a:ext cx="7610856" cy="994306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</a:lstStyle>
          <a:p>
            <a:pPr algn="r"/>
            <a:r>
              <a:rPr lang="en-GB" sz="3600" dirty="0">
                <a:solidFill>
                  <a:srgbClr val="182E59"/>
                </a:solidFill>
                <a:latin typeface="Twinkl" pitchFamily="2" charset="77"/>
              </a:rPr>
              <a:t>Politics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249D84B1-687E-2647-A88C-D458432960F3}"/>
              </a:ext>
            </a:extLst>
          </p:cNvPr>
          <p:cNvSpPr/>
          <p:nvPr/>
        </p:nvSpPr>
        <p:spPr>
          <a:xfrm>
            <a:off x="760412" y="1288266"/>
            <a:ext cx="7610856" cy="251116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lvl="0">
              <a:lnSpc>
                <a:spcPct val="90000"/>
              </a:lnSpc>
              <a:buClr>
                <a:schemeClr val="dk1"/>
              </a:buClr>
              <a:buSzPts val="2800"/>
            </a:pPr>
            <a:r>
              <a:rPr lang="en-US" sz="2400" dirty="0">
                <a:solidFill>
                  <a:srgbClr val="182E59"/>
                </a:solidFill>
              </a:rPr>
              <a:t>In 1988, Joe Biden ran for the Democratic presidential nomination.</a:t>
            </a:r>
          </a:p>
          <a:p>
            <a:pPr lvl="0">
              <a:lnSpc>
                <a:spcPct val="90000"/>
              </a:lnSpc>
              <a:spcBef>
                <a:spcPts val="1000"/>
              </a:spcBef>
              <a:buClr>
                <a:schemeClr val="dk1"/>
              </a:buClr>
              <a:buSzPts val="2800"/>
            </a:pPr>
            <a:r>
              <a:rPr lang="en-US" sz="2400" dirty="0">
                <a:solidFill>
                  <a:srgbClr val="182E59"/>
                </a:solidFill>
              </a:rPr>
              <a:t>He did not win the nomination that year and withdrew from the race.</a:t>
            </a:r>
          </a:p>
          <a:p>
            <a:pPr lvl="0">
              <a:spcBef>
                <a:spcPts val="1600"/>
              </a:spcBef>
            </a:pPr>
            <a:endParaRPr lang="en-GB" sz="2400" dirty="0">
              <a:solidFill>
                <a:srgbClr val="182E59"/>
              </a:solidFill>
            </a:endParaRPr>
          </a:p>
        </p:txBody>
      </p:sp>
      <p:pic>
        <p:nvPicPr>
          <p:cNvPr id="4" name="Picture 3" descr="A close up of a hand&#10;&#10;Description automatically generated">
            <a:extLst>
              <a:ext uri="{FF2B5EF4-FFF2-40B4-BE49-F238E27FC236}">
                <a16:creationId xmlns:a16="http://schemas.microsoft.com/office/drawing/2014/main" id="{515F5F2D-5715-8142-BDD6-E7C0539125CD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388" b="25082"/>
          <a:stretch/>
        </p:blipFill>
        <p:spPr>
          <a:xfrm>
            <a:off x="901890" y="3279157"/>
            <a:ext cx="7327900" cy="26592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188247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20"/>
          <p:cNvSpPr txBox="1">
            <a:spLocks/>
          </p:cNvSpPr>
          <p:nvPr/>
        </p:nvSpPr>
        <p:spPr>
          <a:xfrm>
            <a:off x="755649" y="478895"/>
            <a:ext cx="7632700" cy="994306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</a:lstStyle>
          <a:p>
            <a:pPr algn="r"/>
            <a:r>
              <a:rPr lang="en-US" sz="3600" dirty="0">
                <a:solidFill>
                  <a:srgbClr val="182E59"/>
                </a:solidFill>
                <a:latin typeface="Twinkl" pitchFamily="2" charset="77"/>
              </a:rPr>
              <a:t>2008 Presidential Election</a:t>
            </a:r>
            <a:endParaRPr lang="en-GB" sz="3600" dirty="0">
              <a:solidFill>
                <a:srgbClr val="182E59"/>
              </a:solidFill>
              <a:latin typeface="Twinkl" pitchFamily="2" charset="77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1211C65B-1496-3546-86F6-A51F8FBB9C07}"/>
              </a:ext>
            </a:extLst>
          </p:cNvPr>
          <p:cNvSpPr/>
          <p:nvPr/>
        </p:nvSpPr>
        <p:spPr>
          <a:xfrm>
            <a:off x="866527" y="1661015"/>
            <a:ext cx="7445265" cy="193320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lvl="0">
              <a:lnSpc>
                <a:spcPct val="80000"/>
              </a:lnSpc>
              <a:buClr>
                <a:schemeClr val="dk1"/>
              </a:buClr>
              <a:buSzPts val="2800"/>
            </a:pPr>
            <a:r>
              <a:rPr lang="en-US" sz="2400" dirty="0">
                <a:solidFill>
                  <a:srgbClr val="182E59"/>
                </a:solidFill>
              </a:rPr>
              <a:t>Joe Biden ran for the Democratic presidential nomination again in 2008. He did not win the nomination.</a:t>
            </a:r>
          </a:p>
          <a:p>
            <a:pPr lvl="0">
              <a:lnSpc>
                <a:spcPct val="80000"/>
              </a:lnSpc>
              <a:buClr>
                <a:schemeClr val="dk1"/>
              </a:buClr>
              <a:buSzPts val="2800"/>
            </a:pPr>
            <a:endParaRPr lang="en-US" sz="2400" dirty="0">
              <a:solidFill>
                <a:srgbClr val="182E59"/>
              </a:solidFill>
            </a:endParaRPr>
          </a:p>
          <a:p>
            <a:pPr lvl="0">
              <a:lnSpc>
                <a:spcPct val="80000"/>
              </a:lnSpc>
              <a:spcBef>
                <a:spcPts val="1000"/>
              </a:spcBef>
              <a:buClr>
                <a:schemeClr val="dk1"/>
              </a:buClr>
              <a:buSzPts val="2800"/>
            </a:pPr>
            <a:r>
              <a:rPr lang="en-US" sz="2400" dirty="0">
                <a:solidFill>
                  <a:srgbClr val="182E59"/>
                </a:solidFill>
              </a:rPr>
              <a:t>Barack Obama asked Biden to be his running mate as vice president. Obama and Biden won the 2008 election.</a:t>
            </a:r>
            <a:endParaRPr lang="en-GB" sz="2400" dirty="0">
              <a:solidFill>
                <a:srgbClr val="182E59"/>
              </a:solidFill>
            </a:endParaRPr>
          </a:p>
        </p:txBody>
      </p:sp>
      <p:pic>
        <p:nvPicPr>
          <p:cNvPr id="3" name="Picture 2" descr="A group of people standing next to a person in a suit and tie&#10;&#10;Description automatically generated">
            <a:extLst>
              <a:ext uri="{FF2B5EF4-FFF2-40B4-BE49-F238E27FC236}">
                <a16:creationId xmlns:a16="http://schemas.microsoft.com/office/drawing/2014/main" id="{4698597A-85D6-7A49-9717-BA48B0177FD0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239" t="18571" r="239" b="19327"/>
          <a:stretch/>
        </p:blipFill>
        <p:spPr>
          <a:xfrm>
            <a:off x="983751" y="3895048"/>
            <a:ext cx="7176495" cy="22283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920591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20"/>
          <p:cNvSpPr txBox="1">
            <a:spLocks/>
          </p:cNvSpPr>
          <p:nvPr/>
        </p:nvSpPr>
        <p:spPr>
          <a:xfrm>
            <a:off x="755649" y="478895"/>
            <a:ext cx="7632700" cy="994306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</a:lstStyle>
          <a:p>
            <a:pPr algn="r"/>
            <a:r>
              <a:rPr lang="en-GB" sz="3600" dirty="0">
                <a:solidFill>
                  <a:srgbClr val="182E59"/>
                </a:solidFill>
                <a:latin typeface="Twinkl" pitchFamily="2" charset="77"/>
              </a:rPr>
              <a:t>Vice Presidency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1211C65B-1496-3546-86F6-A51F8FBB9C07}"/>
              </a:ext>
            </a:extLst>
          </p:cNvPr>
          <p:cNvSpPr/>
          <p:nvPr/>
        </p:nvSpPr>
        <p:spPr>
          <a:xfrm>
            <a:off x="971408" y="2244880"/>
            <a:ext cx="3713609" cy="305131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lvl="0">
              <a:buClr>
                <a:schemeClr val="dk1"/>
              </a:buClr>
              <a:buSzPts val="2590"/>
            </a:pPr>
            <a:r>
              <a:rPr lang="en-US" sz="2400" dirty="0">
                <a:solidFill>
                  <a:srgbClr val="182E59"/>
                </a:solidFill>
              </a:rPr>
              <a:t>Joe Biden was the 47th vice president of the United States between 2009-2017.</a:t>
            </a:r>
          </a:p>
          <a:p>
            <a:pPr lvl="0">
              <a:spcBef>
                <a:spcPts val="1000"/>
              </a:spcBef>
              <a:buClr>
                <a:schemeClr val="dk1"/>
              </a:buClr>
              <a:buSzPts val="2590"/>
            </a:pPr>
            <a:r>
              <a:rPr lang="en-US" sz="2400" dirty="0">
                <a:solidFill>
                  <a:srgbClr val="182E59"/>
                </a:solidFill>
              </a:rPr>
              <a:t>He worked on foreign affairs, the financial crisis, and gun control.</a:t>
            </a:r>
          </a:p>
          <a:p>
            <a:pPr lvl="0">
              <a:spcBef>
                <a:spcPts val="1000"/>
              </a:spcBef>
              <a:buClr>
                <a:schemeClr val="dk1"/>
              </a:buClr>
              <a:buSzPts val="2590"/>
            </a:pPr>
            <a:r>
              <a:rPr lang="en-US" sz="2400" dirty="0">
                <a:solidFill>
                  <a:srgbClr val="182E59"/>
                </a:solidFill>
              </a:rPr>
              <a:t>Biden was a trusted adviser to President Obama.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sz="2400" dirty="0">
              <a:solidFill>
                <a:srgbClr val="182E59"/>
              </a:solidFill>
            </a:endParaRPr>
          </a:p>
        </p:txBody>
      </p:sp>
      <p:pic>
        <p:nvPicPr>
          <p:cNvPr id="4" name="Picture 3" descr="A person wearing a suit and tie&#10;&#10;Description automatically generated">
            <a:extLst>
              <a:ext uri="{FF2B5EF4-FFF2-40B4-BE49-F238E27FC236}">
                <a16:creationId xmlns:a16="http://schemas.microsoft.com/office/drawing/2014/main" id="{09533C94-FE18-AA4F-8AB6-148C3A7A4552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235" r="9811"/>
          <a:stretch/>
        </p:blipFill>
        <p:spPr>
          <a:xfrm>
            <a:off x="4787760" y="1637587"/>
            <a:ext cx="3349375" cy="39206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033764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20"/>
          <p:cNvSpPr txBox="1">
            <a:spLocks/>
          </p:cNvSpPr>
          <p:nvPr/>
        </p:nvSpPr>
        <p:spPr>
          <a:xfrm>
            <a:off x="755650" y="478895"/>
            <a:ext cx="7632701" cy="994306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</a:lstStyle>
          <a:p>
            <a:pPr algn="r"/>
            <a:r>
              <a:rPr lang="en-GB" sz="3600" dirty="0" err="1">
                <a:solidFill>
                  <a:srgbClr val="182E59"/>
                </a:solidFill>
                <a:latin typeface="Twinkl" pitchFamily="2" charset="77"/>
              </a:rPr>
              <a:t>Honors</a:t>
            </a:r>
            <a:endParaRPr lang="en-GB" sz="3600" dirty="0">
              <a:solidFill>
                <a:srgbClr val="182E59"/>
              </a:solidFill>
              <a:latin typeface="Twinkl" pitchFamily="2" charset="77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18576F2A-9D9D-2E4F-9175-B00A9B9AC3EE}"/>
              </a:ext>
            </a:extLst>
          </p:cNvPr>
          <p:cNvSpPr/>
          <p:nvPr/>
        </p:nvSpPr>
        <p:spPr>
          <a:xfrm>
            <a:off x="887136" y="1211401"/>
            <a:ext cx="7369727" cy="1192751"/>
          </a:xfrm>
          <a:prstGeom prst="rect">
            <a:avLst/>
          </a:prstGeom>
          <a:noFill/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lvl="0">
              <a:buClr>
                <a:schemeClr val="dk1"/>
              </a:buClr>
              <a:buSzPts val="2800"/>
            </a:pPr>
            <a:r>
              <a:rPr lang="en-US" sz="2400" dirty="0">
                <a:solidFill>
                  <a:srgbClr val="182E59"/>
                </a:solidFill>
              </a:rPr>
              <a:t>Vice President Biden was awarded the Presidential Medal of Freedom in 2017 by President Obama. </a:t>
            </a:r>
          </a:p>
        </p:txBody>
      </p:sp>
      <p:pic>
        <p:nvPicPr>
          <p:cNvPr id="6" name="Picture 5" descr="A person in a suit and tie&#10;&#10;Description automatically generated">
            <a:extLst>
              <a:ext uri="{FF2B5EF4-FFF2-40B4-BE49-F238E27FC236}">
                <a16:creationId xmlns:a16="http://schemas.microsoft.com/office/drawing/2014/main" id="{2D5F7F48-F4E9-1244-9388-385928A860F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63658" y="2588171"/>
            <a:ext cx="4816681" cy="33877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891995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Title 20">
            <a:extLst>
              <a:ext uri="{FF2B5EF4-FFF2-40B4-BE49-F238E27FC236}">
                <a16:creationId xmlns:a16="http://schemas.microsoft.com/office/drawing/2014/main" id="{6290E86D-853F-314C-B714-BF49BCC10EE2}"/>
              </a:ext>
            </a:extLst>
          </p:cNvPr>
          <p:cNvSpPr txBox="1">
            <a:spLocks/>
          </p:cNvSpPr>
          <p:nvPr/>
        </p:nvSpPr>
        <p:spPr>
          <a:xfrm>
            <a:off x="755650" y="478895"/>
            <a:ext cx="7632701" cy="994306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</a:lstStyle>
          <a:p>
            <a:pPr algn="r"/>
            <a:r>
              <a:rPr lang="en-GB" sz="3600" dirty="0">
                <a:solidFill>
                  <a:srgbClr val="182E59"/>
                </a:solidFill>
                <a:latin typeface="Twinkl" pitchFamily="2" charset="77"/>
              </a:rPr>
              <a:t>2020 Presidential Campaign</a:t>
            </a: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81D5DC75-8F9D-0341-A6BB-74245A309C46}"/>
              </a:ext>
            </a:extLst>
          </p:cNvPr>
          <p:cNvSpPr/>
          <p:nvPr/>
        </p:nvSpPr>
        <p:spPr>
          <a:xfrm>
            <a:off x="1340635" y="3169696"/>
            <a:ext cx="3816350" cy="662446"/>
          </a:xfrm>
          <a:prstGeom prst="rect">
            <a:avLst/>
          </a:prstGeom>
          <a:noFill/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lvl="0">
              <a:buClr>
                <a:schemeClr val="dk1"/>
              </a:buClr>
              <a:buSzPts val="2800"/>
            </a:pPr>
            <a:r>
              <a:rPr lang="en-US" sz="2400" dirty="0">
                <a:solidFill>
                  <a:srgbClr val="182E59"/>
                </a:solidFill>
              </a:rPr>
              <a:t>In 2020, Joe Biden became the Democratic Party’s presidential nominee. </a:t>
            </a:r>
          </a:p>
        </p:txBody>
      </p:sp>
      <p:pic>
        <p:nvPicPr>
          <p:cNvPr id="5" name="Picture 4" descr="Icon&#10;&#10;Description automatically generated">
            <a:extLst>
              <a:ext uri="{FF2B5EF4-FFF2-40B4-BE49-F238E27FC236}">
                <a16:creationId xmlns:a16="http://schemas.microsoft.com/office/drawing/2014/main" id="{47DE94D2-BB20-4345-9810-479DD09C7C0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25143" y="1515438"/>
            <a:ext cx="2978222" cy="39709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715793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 up of a bearded person in a suit and tie&#10;&#10;Description automatically generated">
            <a:extLst>
              <a:ext uri="{FF2B5EF4-FFF2-40B4-BE49-F238E27FC236}">
                <a16:creationId xmlns:a16="http://schemas.microsoft.com/office/drawing/2014/main" id="{C0508B75-69BF-7549-9F94-121F7AB95D0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809995"/>
            <a:ext cx="5367742" cy="5068553"/>
          </a:xfrm>
          <a:prstGeom prst="rect">
            <a:avLst/>
          </a:prstGeom>
        </p:spPr>
      </p:pic>
      <p:sp>
        <p:nvSpPr>
          <p:cNvPr id="4" name="Oval Callout 3">
            <a:extLst>
              <a:ext uri="{FF2B5EF4-FFF2-40B4-BE49-F238E27FC236}">
                <a16:creationId xmlns:a16="http://schemas.microsoft.com/office/drawing/2014/main" id="{09EED3DF-8CC0-2B47-B8B8-994BC2572245}"/>
              </a:ext>
            </a:extLst>
          </p:cNvPr>
          <p:cNvSpPr/>
          <p:nvPr/>
        </p:nvSpPr>
        <p:spPr>
          <a:xfrm>
            <a:off x="3986373" y="282537"/>
            <a:ext cx="4880225" cy="3467530"/>
          </a:xfrm>
          <a:prstGeom prst="wedgeEllipseCallout">
            <a:avLst/>
          </a:prstGeom>
          <a:solidFill>
            <a:srgbClr val="182E5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200" dirty="0">
                <a:solidFill>
                  <a:schemeClr val="bg1"/>
                </a:solidFill>
              </a:rPr>
              <a:t>“I ask all of America to join me to compel our nation into the next phase of progress, inclusion, and opportunity for our great democracy.”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680FEF7-041C-BA46-951E-F9BB6FE3EC4B}"/>
              </a:ext>
            </a:extLst>
          </p:cNvPr>
          <p:cNvSpPr/>
          <p:nvPr/>
        </p:nvSpPr>
        <p:spPr>
          <a:xfrm>
            <a:off x="6426485" y="4013048"/>
            <a:ext cx="1802616" cy="662446"/>
          </a:xfrm>
          <a:prstGeom prst="rect">
            <a:avLst/>
          </a:prstGeom>
          <a:noFill/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lvl="0">
              <a:buClr>
                <a:schemeClr val="dk1"/>
              </a:buClr>
              <a:buSzPts val="2800"/>
            </a:pPr>
            <a:r>
              <a:rPr lang="en-US" sz="2400" dirty="0">
                <a:solidFill>
                  <a:srgbClr val="182E59"/>
                </a:solidFill>
              </a:rPr>
              <a:t>- Joe Biden</a:t>
            </a:r>
          </a:p>
        </p:txBody>
      </p:sp>
    </p:spTree>
    <p:extLst>
      <p:ext uri="{BB962C8B-B14F-4D97-AF65-F5344CB8AC3E}">
        <p14:creationId xmlns:p14="http://schemas.microsoft.com/office/powerpoint/2010/main" val="71839550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">
      <a:dk1>
        <a:srgbClr val="1C1C1C"/>
      </a:dk1>
      <a:lt1>
        <a:srgbClr val="FFFFFF"/>
      </a:lt1>
      <a:dk2>
        <a:srgbClr val="4A4A4A"/>
      </a:dk2>
      <a:lt2>
        <a:srgbClr val="F4F2F2"/>
      </a:lt2>
      <a:accent1>
        <a:srgbClr val="DE235C"/>
      </a:accent1>
      <a:accent2>
        <a:srgbClr val="F07D1B"/>
      </a:accent2>
      <a:accent3>
        <a:srgbClr val="F9B000"/>
      </a:accent3>
      <a:accent4>
        <a:srgbClr val="86BD34"/>
      </a:accent4>
      <a:accent5>
        <a:srgbClr val="00A7E7"/>
      </a:accent5>
      <a:accent6>
        <a:srgbClr val="8C368C"/>
      </a:accent6>
      <a:hlink>
        <a:srgbClr val="1C1C1C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Template" id="{F6E95378-51E0-4809-9C6E-893EDFF04550}" vid="{3E5C220D-DA93-4DDE-886C-F53B7EDCC70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us2-h-96-abraham-lincoln-fast-facts-powerpoint</Template>
  <TotalTime>522</TotalTime>
  <Words>238</Words>
  <Application>Microsoft Macintosh PowerPoint</Application>
  <PresentationFormat>On-screen Show (4:3)</PresentationFormat>
  <Paragraphs>25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6" baseType="lpstr">
      <vt:lpstr>Arial</vt:lpstr>
      <vt:lpstr>Twinkl</vt:lpstr>
      <vt:lpstr>Twinkl SemiBold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Thomas Becker</dc:creator>
  <cp:lastModifiedBy>adam illingworth</cp:lastModifiedBy>
  <cp:revision>62</cp:revision>
  <dcterms:created xsi:type="dcterms:W3CDTF">2019-02-12T15:58:33Z</dcterms:created>
  <dcterms:modified xsi:type="dcterms:W3CDTF">2020-09-29T12:09:17Z</dcterms:modified>
</cp:coreProperties>
</file>