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6"/>
  </p:notesMasterIdLst>
  <p:handoutMasterIdLst>
    <p:handoutMasterId r:id="rId37"/>
  </p:handoutMasterIdLst>
  <p:sldIdLst>
    <p:sldId id="258" r:id="rId2"/>
    <p:sldId id="275" r:id="rId3"/>
    <p:sldId id="276" r:id="rId4"/>
    <p:sldId id="277" r:id="rId5"/>
    <p:sldId id="278" r:id="rId6"/>
    <p:sldId id="279" r:id="rId7"/>
    <p:sldId id="283" r:id="rId8"/>
    <p:sldId id="280" r:id="rId9"/>
    <p:sldId id="284" r:id="rId10"/>
    <p:sldId id="281" r:id="rId11"/>
    <p:sldId id="282" r:id="rId12"/>
    <p:sldId id="285" r:id="rId13"/>
    <p:sldId id="286" r:id="rId14"/>
    <p:sldId id="288" r:id="rId15"/>
    <p:sldId id="287" r:id="rId16"/>
    <p:sldId id="289" r:id="rId17"/>
    <p:sldId id="291" r:id="rId18"/>
    <p:sldId id="290" r:id="rId19"/>
    <p:sldId id="292" r:id="rId20"/>
    <p:sldId id="294" r:id="rId21"/>
    <p:sldId id="293" r:id="rId22"/>
    <p:sldId id="295" r:id="rId23"/>
    <p:sldId id="297" r:id="rId24"/>
    <p:sldId id="296" r:id="rId25"/>
    <p:sldId id="298" r:id="rId26"/>
    <p:sldId id="300" r:id="rId27"/>
    <p:sldId id="299" r:id="rId28"/>
    <p:sldId id="301" r:id="rId29"/>
    <p:sldId id="303" r:id="rId30"/>
    <p:sldId id="302" r:id="rId31"/>
    <p:sldId id="304" r:id="rId32"/>
    <p:sldId id="306" r:id="rId33"/>
    <p:sldId id="305" r:id="rId34"/>
    <p:sldId id="267" r:id="rId35"/>
  </p:sldIdLst>
  <p:sldSz cx="9144000" cy="6858000" type="screen4x3"/>
  <p:notesSz cx="6858000" cy="9144000"/>
  <p:embeddedFontLst>
    <p:embeddedFont>
      <p:font typeface="Calibri" panose="020F0502020204030204" pitchFamily="34" charset="0"/>
      <p:regular r:id="rId38"/>
      <p:bold r:id="rId39"/>
      <p:italic r:id="rId40"/>
      <p:boldItalic r:id="rId41"/>
    </p:embeddedFont>
    <p:embeddedFont>
      <p:font typeface="Twinkl" panose="020B0604020202020204" charset="0"/>
      <p:regular r:id="rId42"/>
      <p:bold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7E9C"/>
    <a:srgbClr val="B7EDFD"/>
    <a:srgbClr val="63747C"/>
    <a:srgbClr val="75868E"/>
    <a:srgbClr val="D3EF86"/>
    <a:srgbClr val="436372"/>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38" autoAdjust="0"/>
    <p:restoredTop sz="94660"/>
  </p:normalViewPr>
  <p:slideViewPr>
    <p:cSldViewPr snapToGrid="0" showGuides="1">
      <p:cViewPr varScale="1">
        <p:scale>
          <a:sx n="41" d="100"/>
          <a:sy n="41" d="100"/>
        </p:scale>
        <p:origin x="1172" y="2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history-significant-individuals/history-great-explorers/significant-individuals-christopher-columbu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www.twinkl.co.uk/resources/history-significant-individuals/history-great-explorers/significant-individuals-christopher-columbus"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1A81226-411B-4D36-957D-59AFD1D36A5A}"/>
              </a:ext>
            </a:extLst>
          </p:cNvPr>
          <p:cNvSpPr>
            <a:spLocks noGrp="1"/>
          </p:cNvSpPr>
          <p:nvPr>
            <p:ph type="dt" sz="half" idx="10"/>
          </p:nvPr>
        </p:nvSpPr>
        <p:spPr/>
        <p:txBody>
          <a:bodyPr/>
          <a:lstStyle>
            <a:lvl1pPr>
              <a:defRPr/>
            </a:lvl1pPr>
          </a:lstStyle>
          <a:p>
            <a:pPr>
              <a:defRPr/>
            </a:pPr>
            <a:fld id="{4B6C855B-1EC5-40C7-AD64-5DD0B6F8D4ED}" type="datetimeFigureOut">
              <a:rPr lang="en-GB"/>
              <a:pPr>
                <a:defRPr/>
              </a:pPr>
              <a:t>13/01/2021</a:t>
            </a:fld>
            <a:endParaRPr lang="en-GB"/>
          </a:p>
        </p:txBody>
      </p:sp>
      <p:sp>
        <p:nvSpPr>
          <p:cNvPr id="5" name="Footer Placeholder 4">
            <a:extLst>
              <a:ext uri="{FF2B5EF4-FFF2-40B4-BE49-F238E27FC236}">
                <a16:creationId xmlns:a16="http://schemas.microsoft.com/office/drawing/2014/main" id="{31AFD69F-8D4F-4EF9-A803-79B6886A859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ADF3AF9-B00E-4300-BA28-F94CEFEAF709}"/>
              </a:ext>
            </a:extLst>
          </p:cNvPr>
          <p:cNvSpPr>
            <a:spLocks noGrp="1"/>
          </p:cNvSpPr>
          <p:nvPr>
            <p:ph type="sldNum" sz="quarter" idx="12"/>
          </p:nvPr>
        </p:nvSpPr>
        <p:spPr/>
        <p:txBody>
          <a:bodyPr/>
          <a:lstStyle>
            <a:lvl1pPr>
              <a:defRPr/>
            </a:lvl1pPr>
          </a:lstStyle>
          <a:p>
            <a:pPr>
              <a:defRPr/>
            </a:pPr>
            <a:fld id="{40914453-57DD-4A44-AA52-6191B90F1EAF}" type="slidenum">
              <a:rPr lang="en-GB" altLang="en-US"/>
              <a:pPr>
                <a:defRPr/>
              </a:pPr>
              <a:t>‹#›</a:t>
            </a:fld>
            <a:endParaRPr lang="en-GB" altLang="en-US"/>
          </a:p>
        </p:txBody>
      </p:sp>
      <p:sp>
        <p:nvSpPr>
          <p:cNvPr id="7" name="Rounded Rectangle 6"/>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1969408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8"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18.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0.xml"/></Relationships>
</file>

<file path=ppt/slides/_rels/slide20.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4.xml"/></Relationships>
</file>

<file path=ppt/slides/_rels/slide2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7.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9.xml"/></Relationships>
</file>

<file path=ppt/slides/_rels/slide2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33.xml"/></Relationships>
</file>

<file path=ppt/slides/_rels/slide32.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2BFA234-04DE-40BF-9674-79E13C057EE5}"/>
              </a:ext>
            </a:extLst>
          </p:cNvPr>
          <p:cNvSpPr/>
          <p:nvPr/>
        </p:nvSpPr>
        <p:spPr>
          <a:xfrm>
            <a:off x="579438" y="474664"/>
            <a:ext cx="7985125" cy="2924568"/>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075" name="Picture 14">
            <a:extLst>
              <a:ext uri="{FF2B5EF4-FFF2-40B4-BE49-F238E27FC236}">
                <a16:creationId xmlns:a16="http://schemas.microsoft.com/office/drawing/2014/main" id="{DEF0BC9C-AF66-46BA-8E5A-27DE601003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Box 1">
            <a:extLst>
              <a:ext uri="{FF2B5EF4-FFF2-40B4-BE49-F238E27FC236}">
                <a16:creationId xmlns:a16="http://schemas.microsoft.com/office/drawing/2014/main" id="{4C64C326-CEF9-48D0-A864-7F3E7CC65E91}"/>
              </a:ext>
            </a:extLst>
          </p:cNvPr>
          <p:cNvSpPr txBox="1">
            <a:spLocks noChangeArrowheads="1"/>
          </p:cNvSpPr>
          <p:nvPr/>
        </p:nvSpPr>
        <p:spPr bwMode="auto">
          <a:xfrm>
            <a:off x="3831771" y="673100"/>
            <a:ext cx="4523242" cy="372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Christopher Columbus was born in Genoa, Italy, which was a very busy port. His father wove and sold wool, hoping to get rich by selling it to others. </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At the age of 13, young Christopher went to sea, hoping to return home a rich man having sold the family wool. While at sea, he learned about the winds and the tide. He also learned how to find his way by looking at the stars and the Sun.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2002" y="4396427"/>
            <a:ext cx="2609006" cy="1889104"/>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870" y="972456"/>
            <a:ext cx="3062265" cy="5313073"/>
          </a:xfrm>
          <a:prstGeom prst="rect">
            <a:avLst/>
          </a:prstGeom>
        </p:spPr>
      </p:pic>
    </p:spTree>
    <p:extLst>
      <p:ext uri="{BB962C8B-B14F-4D97-AF65-F5344CB8AC3E}">
        <p14:creationId xmlns:p14="http://schemas.microsoft.com/office/powerpoint/2010/main" val="507393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0921439-D4F8-4D48-9BE2-260E5814EFF2}"/>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099" name="Picture 14">
            <a:extLst>
              <a:ext uri="{FF2B5EF4-FFF2-40B4-BE49-F238E27FC236}">
                <a16:creationId xmlns:a16="http://schemas.microsoft.com/office/drawing/2014/main" id="{85819A35-05F7-4521-9E10-B9061A133FE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1">
            <a:extLst>
              <a:ext uri="{FF2B5EF4-FFF2-40B4-BE49-F238E27FC236}">
                <a16:creationId xmlns:a16="http://schemas.microsoft.com/office/drawing/2014/main" id="{96AA9244-9EE3-47D8-859F-C58A49658CE2}"/>
              </a:ext>
            </a:extLst>
          </p:cNvPr>
          <p:cNvSpPr txBox="1">
            <a:spLocks noChangeArrowheads="1"/>
          </p:cNvSpPr>
          <p:nvPr/>
        </p:nvSpPr>
        <p:spPr bwMode="auto">
          <a:xfrm>
            <a:off x="788988" y="673100"/>
            <a:ext cx="7566025" cy="206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buFontTx/>
              <a:buNone/>
            </a:pPr>
            <a:r>
              <a:rPr lang="en-GB" altLang="en-US" sz="1800" dirty="0">
                <a:latin typeface="+mn-lt"/>
              </a:rPr>
              <a:t>Later in his life, Columbus realised that people wanted to begin trading with countries in the east, such as China and India, but nobody was quite sure of the fastest way to get there. Columbus’ map reading skills told him that sailing west to China was the best idea but many people thought that this was a ridiculous idea. He tried to persuade rich people to help him but they laughed at his plan.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96571" y="2932871"/>
            <a:ext cx="4789714" cy="3372569"/>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6434" b="54318"/>
          <a:stretch/>
        </p:blipFill>
        <p:spPr>
          <a:xfrm>
            <a:off x="4339771" y="1273263"/>
            <a:ext cx="3741725" cy="5584738"/>
          </a:xfrm>
          <a:prstGeom prst="rect">
            <a:avLst/>
          </a:prstGeom>
        </p:spPr>
      </p:pic>
    </p:spTree>
    <p:extLst>
      <p:ext uri="{BB962C8B-B14F-4D97-AF65-F5344CB8AC3E}">
        <p14:creationId xmlns:p14="http://schemas.microsoft.com/office/powerpoint/2010/main" val="3211926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2EEE542-CA3C-47A1-8B39-98DB254D5929}"/>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23" name="Picture 14">
            <a:extLst>
              <a:ext uri="{FF2B5EF4-FFF2-40B4-BE49-F238E27FC236}">
                <a16:creationId xmlns:a16="http://schemas.microsoft.com/office/drawing/2014/main" id="{A8C374C7-21DD-460E-A208-0E10A678CE2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1">
            <a:extLst>
              <a:ext uri="{FF2B5EF4-FFF2-40B4-BE49-F238E27FC236}">
                <a16:creationId xmlns:a16="http://schemas.microsoft.com/office/drawing/2014/main" id="{CCAD6422-02DD-4B67-B37F-E2C0F61D2E43}"/>
              </a:ext>
            </a:extLst>
          </p:cNvPr>
          <p:cNvSpPr txBox="1">
            <a:spLocks noChangeArrowheads="1"/>
          </p:cNvSpPr>
          <p:nvPr/>
        </p:nvSpPr>
        <p:spPr bwMode="auto">
          <a:xfrm>
            <a:off x="788988" y="673100"/>
            <a:ext cx="7566025" cy="731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buFontTx/>
              <a:buNone/>
            </a:pPr>
            <a:r>
              <a:rPr lang="en-GB" altLang="en-US" sz="1800" dirty="0">
                <a:latin typeface="+mn-lt"/>
              </a:rPr>
              <a:t>Finally, the King and Queen of Spain gave Columbus the money that he needed for ships and promised him royalties on his return.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7313" y="1603276"/>
            <a:ext cx="4949373" cy="4573639"/>
          </a:xfrm>
          <a:prstGeom prst="rect">
            <a:avLst/>
          </a:prstGeom>
        </p:spPr>
      </p:pic>
    </p:spTree>
    <p:extLst>
      <p:ext uri="{BB962C8B-B14F-4D97-AF65-F5344CB8AC3E}">
        <p14:creationId xmlns:p14="http://schemas.microsoft.com/office/powerpoint/2010/main" val="4200441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Rectangle 2"/>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14">
            <a:extLst>
              <a:ext uri="{FF2B5EF4-FFF2-40B4-BE49-F238E27FC236}">
                <a16:creationId xmlns:a16="http://schemas.microsoft.com/office/drawing/2014/main" id="{10526DA1-65D0-4B3A-80B5-B8966E8F837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A4C565F5-A9F9-439E-AE3D-6151174705EC}"/>
              </a:ext>
            </a:extLst>
          </p:cNvPr>
          <p:cNvSpPr txBox="1">
            <a:spLocks noChangeArrowheads="1"/>
          </p:cNvSpPr>
          <p:nvPr/>
        </p:nvSpPr>
        <p:spPr bwMode="auto">
          <a:xfrm>
            <a:off x="3825308" y="2396370"/>
            <a:ext cx="4675755" cy="3779758"/>
          </a:xfrm>
          <a:prstGeom prst="roundRect">
            <a:avLst/>
          </a:prstGeom>
          <a:solidFill>
            <a:schemeClr val="bg1">
              <a:alpha val="92940"/>
            </a:schemeClr>
          </a:solidFill>
          <a:ln w="28575">
            <a:solidFill>
              <a:srgbClr val="000000"/>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Columbus set sail on the 3</a:t>
            </a:r>
            <a:r>
              <a:rPr lang="en-GB" altLang="en-US" sz="1800" baseline="30000" dirty="0">
                <a:latin typeface="+mn-lt"/>
              </a:rPr>
              <a:t>rd</a:t>
            </a:r>
            <a:r>
              <a:rPr lang="en-GB" altLang="en-US" sz="1800" dirty="0">
                <a:latin typeface="+mn-lt"/>
              </a:rPr>
              <a:t> of August 1492 with three ships, the Niña, </a:t>
            </a:r>
            <a:br>
              <a:rPr lang="en-GB" altLang="en-US" sz="1800" dirty="0">
                <a:latin typeface="+mn-lt"/>
              </a:rPr>
            </a:br>
            <a:r>
              <a:rPr lang="en-GB" altLang="en-US" sz="1800" dirty="0">
                <a:latin typeface="+mn-lt"/>
              </a:rPr>
              <a:t>the </a:t>
            </a:r>
            <a:r>
              <a:rPr lang="en-GB" altLang="en-US" sz="1800" dirty="0" err="1">
                <a:latin typeface="+mn-lt"/>
              </a:rPr>
              <a:t>Pinta</a:t>
            </a:r>
            <a:r>
              <a:rPr lang="en-GB" altLang="en-US" sz="1800" dirty="0">
                <a:latin typeface="+mn-lt"/>
              </a:rPr>
              <a:t> and the Santa Maria. Each ship had space for about 30 men. </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It wasn’t a comfortable journey; men had to work in shifts and sleep on the deck. The ships let water in so the men had to work pumps to stop the ships from sinking. </a:t>
            </a:r>
          </a:p>
        </p:txBody>
      </p:sp>
    </p:spTree>
    <p:extLst>
      <p:ext uri="{BB962C8B-B14F-4D97-AF65-F5344CB8AC3E}">
        <p14:creationId xmlns:p14="http://schemas.microsoft.com/office/powerpoint/2010/main" val="28950503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4CB8146-9CEE-4495-8699-24C4C07022C9}"/>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171" name="Picture 14">
            <a:extLst>
              <a:ext uri="{FF2B5EF4-FFF2-40B4-BE49-F238E27FC236}">
                <a16:creationId xmlns:a16="http://schemas.microsoft.com/office/drawing/2014/main" id="{DF22AAEF-A9E0-4F4F-9B6B-01C6C4824A5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
            <a:extLst>
              <a:ext uri="{FF2B5EF4-FFF2-40B4-BE49-F238E27FC236}">
                <a16:creationId xmlns:a16="http://schemas.microsoft.com/office/drawing/2014/main" id="{AB83EF9D-2CC6-45E5-8E2B-58462494B7F4}"/>
              </a:ext>
            </a:extLst>
          </p:cNvPr>
          <p:cNvSpPr txBox="1">
            <a:spLocks noChangeArrowheads="1"/>
          </p:cNvSpPr>
          <p:nvPr/>
        </p:nvSpPr>
        <p:spPr bwMode="auto">
          <a:xfrm>
            <a:off x="791766" y="673100"/>
            <a:ext cx="7560468" cy="2393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Using a compass, Columbus navigated the way but the journey was taking much longer than anyone had thought. The men got scared because their food and water supplies were running very low. </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36 days after setting sail, an island was spotted in the distance. Columbus named the island San Salvador; it was an island in </a:t>
            </a:r>
            <a:br>
              <a:rPr lang="en-GB" altLang="en-US" sz="1800" dirty="0">
                <a:latin typeface="+mn-lt"/>
              </a:rPr>
            </a:br>
            <a:r>
              <a:rPr lang="en-GB" altLang="en-US" sz="1800" dirty="0">
                <a:latin typeface="+mn-lt"/>
              </a:rPr>
              <a:t>the Bahamas. </a:t>
            </a:r>
          </a:p>
        </p:txBody>
      </p:sp>
      <p:pic>
        <p:nvPicPr>
          <p:cNvPr id="7173" name="Picture 4">
            <a:extLst>
              <a:ext uri="{FF2B5EF4-FFF2-40B4-BE49-F238E27FC236}">
                <a16:creationId xmlns:a16="http://schemas.microsoft.com/office/drawing/2014/main" id="{DF9984BB-9F9F-4180-A999-E03A62B994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109" y="2912091"/>
            <a:ext cx="4015468" cy="3351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743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071" y="3705340"/>
            <a:ext cx="4751615" cy="2824727"/>
          </a:xfrm>
          <a:prstGeom prst="rect">
            <a:avLst/>
          </a:prstGeom>
        </p:spPr>
      </p:pic>
      <p:pic>
        <p:nvPicPr>
          <p:cNvPr id="7171" name="Picture 14">
            <a:extLst>
              <a:ext uri="{FF2B5EF4-FFF2-40B4-BE49-F238E27FC236}">
                <a16:creationId xmlns:a16="http://schemas.microsoft.com/office/drawing/2014/main" id="{DF22AAEF-A9E0-4F4F-9B6B-01C6C4824A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
            <a:extLst>
              <a:ext uri="{FF2B5EF4-FFF2-40B4-BE49-F238E27FC236}">
                <a16:creationId xmlns:a16="http://schemas.microsoft.com/office/drawing/2014/main" id="{AB83EF9D-2CC6-45E5-8E2B-58462494B7F4}"/>
              </a:ext>
            </a:extLst>
          </p:cNvPr>
          <p:cNvSpPr txBox="1">
            <a:spLocks noChangeArrowheads="1"/>
          </p:cNvSpPr>
          <p:nvPr/>
        </p:nvSpPr>
        <p:spPr bwMode="auto">
          <a:xfrm>
            <a:off x="791766" y="673100"/>
            <a:ext cx="7560468" cy="1396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For months, Columbus sailed around the nearby islands looking for ‘gold, silver, pearls, precious stones, spices and other expensive objects’ that he had promised the Spanish King and Queen on his return. However, he did not find much.</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243" y="4864908"/>
            <a:ext cx="2903991" cy="1474887"/>
          </a:xfrm>
          <a:prstGeom prst="rect">
            <a:avLst/>
          </a:prstGeom>
        </p:spPr>
      </p:pic>
    </p:spTree>
    <p:extLst>
      <p:ext uri="{BB962C8B-B14F-4D97-AF65-F5344CB8AC3E}">
        <p14:creationId xmlns:p14="http://schemas.microsoft.com/office/powerpoint/2010/main" val="379422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27CECC-F06F-4EEB-A570-5D29A0CD25E6}"/>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14">
            <a:extLst>
              <a:ext uri="{FF2B5EF4-FFF2-40B4-BE49-F238E27FC236}">
                <a16:creationId xmlns:a16="http://schemas.microsoft.com/office/drawing/2014/main" id="{564ABE87-7B23-45BC-A348-3E61B3D416C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746919" y="584495"/>
            <a:ext cx="7650162"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spcAft>
                <a:spcPts val="1200"/>
              </a:spcAft>
              <a:buFontTx/>
              <a:buNone/>
            </a:pPr>
            <a:r>
              <a:rPr lang="en-GB" altLang="en-US" sz="1800" dirty="0">
                <a:latin typeface="+mn-lt"/>
              </a:rPr>
              <a:t>Christopher was the first person from Europe to explore these islands, which became known as the 'New World’.</a:t>
            </a:r>
          </a:p>
          <a:p>
            <a:pPr algn="just">
              <a:lnSpc>
                <a:spcPct val="120000"/>
              </a:lnSpc>
              <a:spcBef>
                <a:spcPct val="0"/>
              </a:spcBef>
              <a:spcAft>
                <a:spcPts val="1200"/>
              </a:spcAft>
              <a:buFontTx/>
              <a:buNone/>
            </a:pPr>
            <a:r>
              <a:rPr lang="en-GB" altLang="en-US" sz="1800" dirty="0">
                <a:latin typeface="+mn-lt"/>
              </a:rPr>
              <a:t>There were people already living on the islands and they weren't very happy as Columbus took these islands from the people and claimed them for Spain.</a:t>
            </a:r>
          </a:p>
        </p:txBody>
      </p:sp>
      <p:pic>
        <p:nvPicPr>
          <p:cNvPr id="8197" name="Picture 2">
            <a:extLst>
              <a:ext uri="{FF2B5EF4-FFF2-40B4-BE49-F238E27FC236}">
                <a16:creationId xmlns:a16="http://schemas.microsoft.com/office/drawing/2014/main" id="{0285DDD4-1B85-451C-B469-CE8B7B4811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150" y="2503488"/>
            <a:ext cx="3460750"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6">
            <a:extLst>
              <a:ext uri="{FF2B5EF4-FFF2-40B4-BE49-F238E27FC236}">
                <a16:creationId xmlns:a16="http://schemas.microsoft.com/office/drawing/2014/main" id="{5E23B7F8-8A0D-490A-A21B-75EC2009B5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97474" y="2605088"/>
            <a:ext cx="2614612" cy="549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704850" y="4482116"/>
            <a:ext cx="3689349" cy="1743456"/>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spcAft>
                <a:spcPts val="1200"/>
              </a:spcAft>
              <a:buFontTx/>
              <a:buNone/>
            </a:pPr>
            <a:r>
              <a:rPr lang="en-GB" altLang="en-US" sz="1800" b="1" dirty="0">
                <a:latin typeface="+mn-lt"/>
              </a:rPr>
              <a:t>Think About It</a:t>
            </a:r>
          </a:p>
          <a:p>
            <a:pPr algn="just">
              <a:lnSpc>
                <a:spcPct val="120000"/>
              </a:lnSpc>
              <a:spcBef>
                <a:spcPct val="0"/>
              </a:spcBef>
              <a:spcAft>
                <a:spcPts val="1200"/>
              </a:spcAft>
              <a:buFontTx/>
              <a:buNone/>
            </a:pPr>
            <a:r>
              <a:rPr lang="en-GB" altLang="en-US" sz="1800" dirty="0">
                <a:latin typeface="+mn-lt"/>
              </a:rPr>
              <a:t>Do you think it was fair that the islands became known as the ‘New World’?</a:t>
            </a:r>
          </a:p>
        </p:txBody>
      </p:sp>
    </p:spTree>
    <p:extLst>
      <p:ext uri="{BB962C8B-B14F-4D97-AF65-F5344CB8AC3E}">
        <p14:creationId xmlns:p14="http://schemas.microsoft.com/office/powerpoint/2010/main" val="360502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2401" y="1125224"/>
            <a:ext cx="7078662" cy="5092334"/>
          </a:xfrm>
          <a:prstGeom prst="rect">
            <a:avLst/>
          </a:prstGeom>
        </p:spPr>
      </p:pic>
      <p:pic>
        <p:nvPicPr>
          <p:cNvPr id="7171" name="Picture 14">
            <a:extLst>
              <a:ext uri="{FF2B5EF4-FFF2-40B4-BE49-F238E27FC236}">
                <a16:creationId xmlns:a16="http://schemas.microsoft.com/office/drawing/2014/main" id="{DF22AAEF-A9E0-4F4F-9B6B-01C6C4824A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
            <a:extLst>
              <a:ext uri="{FF2B5EF4-FFF2-40B4-BE49-F238E27FC236}">
                <a16:creationId xmlns:a16="http://schemas.microsoft.com/office/drawing/2014/main" id="{AB83EF9D-2CC6-45E5-8E2B-58462494B7F4}"/>
              </a:ext>
            </a:extLst>
          </p:cNvPr>
          <p:cNvSpPr txBox="1">
            <a:spLocks noChangeArrowheads="1"/>
          </p:cNvSpPr>
          <p:nvPr/>
        </p:nvSpPr>
        <p:spPr bwMode="auto">
          <a:xfrm>
            <a:off x="696234" y="673100"/>
            <a:ext cx="4732110" cy="206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Sadly, the islanders had no weapons to defend themselves and when Columbus showed them a sword, they had no choice but to surrender. He took some of the native people back with him, where they </a:t>
            </a:r>
            <a:br>
              <a:rPr lang="en-GB" altLang="en-US" sz="1800" dirty="0">
                <a:latin typeface="+mn-lt"/>
              </a:rPr>
            </a:br>
            <a:r>
              <a:rPr lang="en-GB" altLang="en-US" sz="1800" dirty="0">
                <a:latin typeface="+mn-lt"/>
              </a:rPr>
              <a:t>became enslaved.</a:t>
            </a:r>
          </a:p>
        </p:txBody>
      </p:sp>
      <p:sp>
        <p:nvSpPr>
          <p:cNvPr id="5"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696233" y="4502195"/>
            <a:ext cx="4035424" cy="1715363"/>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spcAft>
                <a:spcPts val="1200"/>
              </a:spcAft>
              <a:buFontTx/>
              <a:buNone/>
            </a:pPr>
            <a:r>
              <a:rPr lang="en-GB" altLang="en-US" sz="1800" b="1" dirty="0">
                <a:latin typeface="+mn-lt"/>
              </a:rPr>
              <a:t>Think About It</a:t>
            </a:r>
          </a:p>
          <a:p>
            <a:pPr algn="just">
              <a:lnSpc>
                <a:spcPct val="120000"/>
              </a:lnSpc>
              <a:spcBef>
                <a:spcPct val="0"/>
              </a:spcBef>
              <a:spcAft>
                <a:spcPts val="1200"/>
              </a:spcAft>
              <a:buFontTx/>
              <a:buNone/>
            </a:pPr>
            <a:r>
              <a:rPr lang="en-GB" altLang="en-US" sz="1800" dirty="0">
                <a:latin typeface="+mn-lt"/>
              </a:rPr>
              <a:t>What would you have done if you were travelling with Columbus and saw him acting this way?</a:t>
            </a:r>
          </a:p>
        </p:txBody>
      </p:sp>
      <p:pic>
        <p:nvPicPr>
          <p:cNvPr id="7" name="Picture 6">
            <a:extLst>
              <a:ext uri="{FF2B5EF4-FFF2-40B4-BE49-F238E27FC236}">
                <a16:creationId xmlns:a16="http://schemas.microsoft.com/office/drawing/2014/main" id="{5E23B7F8-8A0D-490A-A21B-75EC2009B5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76573" y="2495549"/>
            <a:ext cx="1559858"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226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Rectangle 2"/>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18" name="Picture 14">
            <a:extLst>
              <a:ext uri="{FF2B5EF4-FFF2-40B4-BE49-F238E27FC236}">
                <a16:creationId xmlns:a16="http://schemas.microsoft.com/office/drawing/2014/main" id="{7E93F3DE-0B65-4BF6-8D0B-A7977D5A59D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8A92D2F9-5EEC-42C7-9438-2DDC68DF7ECB}"/>
              </a:ext>
            </a:extLst>
          </p:cNvPr>
          <p:cNvSpPr txBox="1">
            <a:spLocks noChangeArrowheads="1"/>
          </p:cNvSpPr>
          <p:nvPr/>
        </p:nvSpPr>
        <p:spPr bwMode="auto">
          <a:xfrm>
            <a:off x="4347370" y="3948915"/>
            <a:ext cx="4153693" cy="2308717"/>
          </a:xfrm>
          <a:prstGeom prst="roundRect">
            <a:avLst/>
          </a:prstGeom>
          <a:solidFill>
            <a:schemeClr val="bg1">
              <a:alpha val="92940"/>
            </a:schemeClr>
          </a:solidFill>
          <a:ln w="28575">
            <a:solidFill>
              <a:srgbClr val="000000"/>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spcAft>
                <a:spcPts val="1200"/>
              </a:spcAft>
              <a:buFontTx/>
              <a:buNone/>
            </a:pPr>
            <a:r>
              <a:rPr lang="en-GB" altLang="en-US" sz="1800" dirty="0">
                <a:latin typeface="+mn-lt"/>
              </a:rPr>
              <a:t>On the journey back to Spain, Santa Maria hit a reef and was wrecked. </a:t>
            </a:r>
            <a:br>
              <a:rPr lang="en-GB" altLang="en-US" sz="1800" dirty="0">
                <a:latin typeface="+mn-lt"/>
              </a:rPr>
            </a:br>
            <a:r>
              <a:rPr lang="en-GB" altLang="en-US" sz="1800" dirty="0">
                <a:latin typeface="+mn-lt"/>
              </a:rPr>
              <a:t>The other two ships made it home safely. Columbus went back to save his men but by that time, they had all died. </a:t>
            </a:r>
          </a:p>
        </p:txBody>
      </p:sp>
    </p:spTree>
    <p:extLst>
      <p:ext uri="{BB962C8B-B14F-4D97-AF65-F5344CB8AC3E}">
        <p14:creationId xmlns:p14="http://schemas.microsoft.com/office/powerpoint/2010/main" val="2877656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
            <a:extLst>
              <a:ext uri="{FF2B5EF4-FFF2-40B4-BE49-F238E27FC236}">
                <a16:creationId xmlns:a16="http://schemas.microsoft.com/office/drawing/2014/main" id="{5B5FA0D7-5890-4B81-BF77-184C94977EEF}"/>
              </a:ext>
            </a:extLst>
          </p:cNvPr>
          <p:cNvSpPr txBox="1">
            <a:spLocks noChangeArrowheads="1"/>
          </p:cNvSpPr>
          <p:nvPr/>
        </p:nvSpPr>
        <p:spPr bwMode="auto">
          <a:xfrm>
            <a:off x="4963885" y="827088"/>
            <a:ext cx="3624263" cy="208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Spain now ruled over the islands which he discovered. </a:t>
            </a:r>
          </a:p>
          <a:p>
            <a:pPr>
              <a:lnSpc>
                <a:spcPct val="120000"/>
              </a:lnSpc>
              <a:spcBef>
                <a:spcPct val="0"/>
              </a:spcBef>
              <a:buFontTx/>
              <a:buNone/>
            </a:pPr>
            <a:br>
              <a:rPr lang="en-GB" altLang="en-US" sz="1800" dirty="0">
                <a:latin typeface="+mn-lt"/>
              </a:rPr>
            </a:br>
            <a:r>
              <a:rPr lang="en-GB" altLang="en-US" sz="1800" dirty="0">
                <a:latin typeface="+mn-lt"/>
              </a:rPr>
              <a:t>Columbus returned a number of times and eventually visited </a:t>
            </a:r>
            <a:r>
              <a:rPr lang="en-GB" altLang="en-US" sz="1800" b="1" dirty="0">
                <a:latin typeface="+mn-lt"/>
              </a:rPr>
              <a:t>South America</a:t>
            </a:r>
            <a:r>
              <a:rPr lang="en-GB" altLang="en-US" sz="1800" dirty="0">
                <a:latin typeface="+mn-lt"/>
              </a:rPr>
              <a:t>. </a:t>
            </a:r>
          </a:p>
        </p:txBody>
      </p:sp>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5010080" y="3073710"/>
            <a:ext cx="3540124" cy="1715363"/>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spcAft>
                <a:spcPts val="1200"/>
              </a:spcAft>
              <a:buFontTx/>
              <a:buNone/>
            </a:pPr>
            <a:r>
              <a:rPr lang="en-GB" altLang="en-US" sz="1800" b="1" dirty="0">
                <a:latin typeface="+mn-lt"/>
              </a:rPr>
              <a:t>Think About It</a:t>
            </a:r>
          </a:p>
          <a:p>
            <a:pPr>
              <a:lnSpc>
                <a:spcPct val="120000"/>
              </a:lnSpc>
              <a:spcBef>
                <a:spcPct val="0"/>
              </a:spcBef>
              <a:spcAft>
                <a:spcPts val="1200"/>
              </a:spcAft>
              <a:buFontTx/>
              <a:buNone/>
            </a:pPr>
            <a:r>
              <a:rPr lang="en-GB" altLang="en-US" sz="1800" dirty="0">
                <a:latin typeface="+mn-lt"/>
              </a:rPr>
              <a:t>Do you think Columbus is a hero, villain or something in-between? Why?</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19683" r="28095"/>
          <a:stretch/>
        </p:blipFill>
        <p:spPr>
          <a:xfrm>
            <a:off x="546264" y="573439"/>
            <a:ext cx="4212444" cy="5703864"/>
          </a:xfrm>
          <a:prstGeom prst="roundRect">
            <a:avLst>
              <a:gd name="adj" fmla="val 4263"/>
            </a:avLst>
          </a:prstGeom>
        </p:spPr>
      </p:pic>
    </p:spTree>
    <p:extLst>
      <p:ext uri="{BB962C8B-B14F-4D97-AF65-F5344CB8AC3E}">
        <p14:creationId xmlns:p14="http://schemas.microsoft.com/office/powerpoint/2010/main" val="201542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
            <a:extLst>
              <a:ext uri="{FF2B5EF4-FFF2-40B4-BE49-F238E27FC236}">
                <a16:creationId xmlns:a16="http://schemas.microsoft.com/office/drawing/2014/main" id="{5B5FA0D7-5890-4B81-BF77-184C94977EEF}"/>
              </a:ext>
            </a:extLst>
          </p:cNvPr>
          <p:cNvSpPr txBox="1">
            <a:spLocks noChangeArrowheads="1"/>
          </p:cNvSpPr>
          <p:nvPr/>
        </p:nvSpPr>
        <p:spPr bwMode="auto">
          <a:xfrm>
            <a:off x="725715" y="638174"/>
            <a:ext cx="5471886" cy="2751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On his return, he was diagnosed with arthritis, which caused his body much pain.</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The King and Queen did not award him as promised as they thought he was not mentally well.</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On 20</a:t>
            </a:r>
            <a:r>
              <a:rPr lang="en-GB" altLang="en-US" sz="1800" baseline="30000" dirty="0">
                <a:latin typeface="+mn-lt"/>
              </a:rPr>
              <a:t>th</a:t>
            </a:r>
            <a:r>
              <a:rPr lang="en-GB" altLang="en-US" sz="1800" dirty="0">
                <a:latin typeface="+mn-lt"/>
              </a:rPr>
              <a:t> May 1506 Columbus’ health took a turn for the worst and he died, aged 54.</a:t>
            </a:r>
          </a:p>
        </p:txBody>
      </p:sp>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4310742" y="3918985"/>
            <a:ext cx="4030891" cy="1715363"/>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spcAft>
                <a:spcPts val="1200"/>
              </a:spcAft>
              <a:buFontTx/>
              <a:buNone/>
            </a:pPr>
            <a:r>
              <a:rPr lang="en-GB" altLang="en-US" sz="1800" b="1" dirty="0">
                <a:latin typeface="+mn-lt"/>
              </a:rPr>
              <a:t>Think About It</a:t>
            </a:r>
          </a:p>
          <a:p>
            <a:pPr>
              <a:lnSpc>
                <a:spcPct val="120000"/>
              </a:lnSpc>
              <a:spcBef>
                <a:spcPct val="0"/>
              </a:spcBef>
              <a:spcAft>
                <a:spcPts val="1200"/>
              </a:spcAft>
              <a:buFontTx/>
              <a:buNone/>
            </a:pPr>
            <a:r>
              <a:rPr lang="en-GB" altLang="en-US" sz="1800" dirty="0">
                <a:latin typeface="+mn-lt"/>
              </a:rPr>
              <a:t>There is a Columbus Day to celebrate his achievements. Do you think Columbus should be glorified?</a:t>
            </a:r>
          </a:p>
        </p:txBody>
      </p:sp>
      <p:sp>
        <p:nvSpPr>
          <p:cNvPr id="7" name="TextBox 1">
            <a:extLst>
              <a:ext uri="{FF2B5EF4-FFF2-40B4-BE49-F238E27FC236}">
                <a16:creationId xmlns:a16="http://schemas.microsoft.com/office/drawing/2014/main" id="{5B5FA0D7-5890-4B81-BF77-184C94977EEF}"/>
              </a:ext>
            </a:extLst>
          </p:cNvPr>
          <p:cNvSpPr txBox="1">
            <a:spLocks noChangeArrowheads="1"/>
          </p:cNvSpPr>
          <p:nvPr/>
        </p:nvSpPr>
        <p:spPr bwMode="auto">
          <a:xfrm>
            <a:off x="725713" y="3733305"/>
            <a:ext cx="3294744" cy="208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Today, he is remembered as a ‘path-breaking explorer’ who transformed the new world. However, his actions created changes that would devastate native populations.</a:t>
            </a:r>
          </a:p>
        </p:txBody>
      </p:sp>
      <p:pic>
        <p:nvPicPr>
          <p:cNvPr id="9" name="Picture 2">
            <a:extLst>
              <a:ext uri="{FF2B5EF4-FFF2-40B4-BE49-F238E27FC236}">
                <a16:creationId xmlns:a16="http://schemas.microsoft.com/office/drawing/2014/main" id="{0285DDD4-1B85-451C-B469-CE8B7B48114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941" t="-1570" r="31297" b="69293"/>
          <a:stretch/>
        </p:blipFill>
        <p:spPr bwMode="auto">
          <a:xfrm flipH="1">
            <a:off x="6640512" y="638174"/>
            <a:ext cx="1860551" cy="1807255"/>
          </a:xfrm>
          <a:prstGeom prst="ellipse">
            <a:avLst/>
          </a:prstGeom>
          <a:solidFill>
            <a:srgbClr val="B7EDFD"/>
          </a:solidFill>
          <a:ln>
            <a:noFill/>
          </a:ln>
        </p:spPr>
      </p:pic>
    </p:spTree>
    <p:extLst>
      <p:ext uri="{BB962C8B-B14F-4D97-AF65-F5344CB8AC3E}">
        <p14:creationId xmlns:p14="http://schemas.microsoft.com/office/powerpoint/2010/main" val="296921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How old was Columbus when he first went to sea?</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15</a:t>
            </a:r>
          </a:p>
        </p:txBody>
      </p:sp>
      <p:sp>
        <p:nvSpPr>
          <p:cNvPr id="13"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10</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13</a:t>
            </a:r>
          </a:p>
        </p:txBody>
      </p:sp>
    </p:spTree>
    <p:extLst>
      <p:ext uri="{BB962C8B-B14F-4D97-AF65-F5344CB8AC3E}">
        <p14:creationId xmlns:p14="http://schemas.microsoft.com/office/powerpoint/2010/main" val="2749838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7" name="Picture 6">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908218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20" name="Picture 19">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2062767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Who gave Columbus the money for his exploration?</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his parents</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The King and Queen of Spain</a:t>
            </a:r>
          </a:p>
        </p:txBody>
      </p:sp>
      <p:sp>
        <p:nvSpPr>
          <p:cNvPr id="14"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his friends</a:t>
            </a:r>
          </a:p>
        </p:txBody>
      </p:sp>
    </p:spTree>
    <p:extLst>
      <p:ext uri="{BB962C8B-B14F-4D97-AF65-F5344CB8AC3E}">
        <p14:creationId xmlns:p14="http://schemas.microsoft.com/office/powerpoint/2010/main" val="3522603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195105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232556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How many men could fit aboard the Santa Maria? </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30</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300</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3000</a:t>
            </a:r>
          </a:p>
        </p:txBody>
      </p:sp>
    </p:spTree>
    <p:extLst>
      <p:ext uri="{BB962C8B-B14F-4D97-AF65-F5344CB8AC3E}">
        <p14:creationId xmlns:p14="http://schemas.microsoft.com/office/powerpoint/2010/main" val="2895056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504991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2198056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What did Columbus use to navigate his journey?</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binoculars</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a compass</a:t>
            </a:r>
          </a:p>
        </p:txBody>
      </p:sp>
      <p:sp>
        <p:nvSpPr>
          <p:cNvPr id="14"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a watch</a:t>
            </a:r>
          </a:p>
        </p:txBody>
      </p:sp>
    </p:spTree>
    <p:extLst>
      <p:ext uri="{BB962C8B-B14F-4D97-AF65-F5344CB8AC3E}">
        <p14:creationId xmlns:p14="http://schemas.microsoft.com/office/powerpoint/2010/main" val="3008527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142282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469128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What did Columbus name the new islands </a:t>
            </a:r>
            <a:br>
              <a:rPr lang="en-GB" altLang="en-US" sz="2200" b="1" dirty="0">
                <a:latin typeface="+mn-lt"/>
              </a:rPr>
            </a:br>
            <a:r>
              <a:rPr lang="en-GB" altLang="en-US" sz="2200" b="1" dirty="0">
                <a:latin typeface="+mn-lt"/>
              </a:rPr>
              <a:t>he discovered?</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‘New Islands’</a:t>
            </a:r>
          </a:p>
        </p:txBody>
      </p:sp>
      <p:sp>
        <p:nvSpPr>
          <p:cNvPr id="13"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‘New Land’</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‘New World’</a:t>
            </a:r>
          </a:p>
        </p:txBody>
      </p:sp>
    </p:spTree>
    <p:extLst>
      <p:ext uri="{BB962C8B-B14F-4D97-AF65-F5344CB8AC3E}">
        <p14:creationId xmlns:p14="http://schemas.microsoft.com/office/powerpoint/2010/main" val="3412115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13165369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38086080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What was the name of the ship that was wrecked when it hit a reef?</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Santa Maria</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Santa Marie</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Santa Margot</a:t>
            </a:r>
          </a:p>
        </p:txBody>
      </p:sp>
    </p:spTree>
    <p:extLst>
      <p:ext uri="{BB962C8B-B14F-4D97-AF65-F5344CB8AC3E}">
        <p14:creationId xmlns:p14="http://schemas.microsoft.com/office/powerpoint/2010/main" val="1817248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1304153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17186820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Who took over the rule of the Islands that </a:t>
            </a:r>
            <a:br>
              <a:rPr lang="en-GB" altLang="en-US" sz="2200" b="1" dirty="0">
                <a:latin typeface="+mn-lt"/>
              </a:rPr>
            </a:br>
            <a:r>
              <a:rPr lang="en-GB" altLang="en-US" sz="2200" b="1" dirty="0">
                <a:latin typeface="+mn-lt"/>
              </a:rPr>
              <a:t>Columbus discovered?</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South America</a:t>
            </a:r>
          </a:p>
        </p:txBody>
      </p:sp>
      <p:sp>
        <p:nvSpPr>
          <p:cNvPr id="13"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Great Britain</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Spain</a:t>
            </a:r>
          </a:p>
        </p:txBody>
      </p:sp>
    </p:spTree>
    <p:extLst>
      <p:ext uri="{BB962C8B-B14F-4D97-AF65-F5344CB8AC3E}">
        <p14:creationId xmlns:p14="http://schemas.microsoft.com/office/powerpoint/2010/main" val="1950130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7" name="Picture 6">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671144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3291178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FF34FB8F-0ABB-4B0A-8551-569E4E3AEE03}" vid="{8610FB60-8D85-462D-BC0C-09EB8962A50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79</TotalTime>
  <Words>898</Words>
  <Application>Microsoft Office PowerPoint</Application>
  <PresentationFormat>On-screen Show (4:3)</PresentationFormat>
  <Paragraphs>95</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Leanne Winsor</cp:lastModifiedBy>
  <cp:revision>50</cp:revision>
  <dcterms:created xsi:type="dcterms:W3CDTF">2020-09-21T08:31:10Z</dcterms:created>
  <dcterms:modified xsi:type="dcterms:W3CDTF">2021-01-13T11:09:36Z</dcterms:modified>
</cp:coreProperties>
</file>