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98" r:id="rId2"/>
    <p:sldId id="287" r:id="rId3"/>
    <p:sldId id="315" r:id="rId4"/>
    <p:sldId id="279" r:id="rId5"/>
    <p:sldId id="317" r:id="rId6"/>
    <p:sldId id="331" r:id="rId7"/>
    <p:sldId id="332" r:id="rId8"/>
    <p:sldId id="291" r:id="rId9"/>
    <p:sldId id="300" r:id="rId10"/>
    <p:sldId id="339" r:id="rId11"/>
    <p:sldId id="310" r:id="rId12"/>
    <p:sldId id="335" r:id="rId13"/>
    <p:sldId id="337" r:id="rId14"/>
    <p:sldId id="338" r:id="rId15"/>
    <p:sldId id="312" r:id="rId16"/>
    <p:sldId id="309" r:id="rId17"/>
    <p:sldId id="297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8"/>
    <a:srgbClr val="F6B350"/>
    <a:srgbClr val="006400"/>
    <a:srgbClr val="253746"/>
    <a:srgbClr val="004A76"/>
    <a:srgbClr val="3F9DA7"/>
    <a:srgbClr val="6EBFC8"/>
    <a:srgbClr val="AED2BC"/>
    <a:srgbClr val="87BB9B"/>
    <a:srgbClr val="F7E3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50" autoAdjust="0"/>
    <p:restoredTop sz="85306" autoAdjust="0"/>
  </p:normalViewPr>
  <p:slideViewPr>
    <p:cSldViewPr snapToGrid="0">
      <p:cViewPr varScale="1">
        <p:scale>
          <a:sx n="57" d="100"/>
          <a:sy n="57" d="100"/>
        </p:scale>
        <p:origin x="1708" y="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256" y="-7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anne Winsor" userId="fc29713d-0dc5-4548-9d0d-0fe93f6e2beb" providerId="ADAL" clId="{A8E05004-B202-4271-B89C-76BBF5C2F6A5}"/>
    <pc:docChg chg="undo custSel addSld delSld modSld sldOrd">
      <pc:chgData name="Leanne Winsor" userId="fc29713d-0dc5-4548-9d0d-0fe93f6e2beb" providerId="ADAL" clId="{A8E05004-B202-4271-B89C-76BBF5C2F6A5}" dt="2021-02-02T13:09:48.923" v="252"/>
      <pc:docMkLst>
        <pc:docMk/>
      </pc:docMkLst>
      <pc:sldChg chg="modSp mod">
        <pc:chgData name="Leanne Winsor" userId="fc29713d-0dc5-4548-9d0d-0fe93f6e2beb" providerId="ADAL" clId="{A8E05004-B202-4271-B89C-76BBF5C2F6A5}" dt="2021-02-02T13:08:01.712" v="205" actId="20577"/>
        <pc:sldMkLst>
          <pc:docMk/>
          <pc:sldMk cId="2047842423" sldId="279"/>
        </pc:sldMkLst>
        <pc:spChg chg="mod">
          <ac:chgData name="Leanne Winsor" userId="fc29713d-0dc5-4548-9d0d-0fe93f6e2beb" providerId="ADAL" clId="{A8E05004-B202-4271-B89C-76BBF5C2F6A5}" dt="2021-02-02T13:08:01.712" v="205" actId="20577"/>
          <ac:spMkLst>
            <pc:docMk/>
            <pc:sldMk cId="2047842423" sldId="279"/>
            <ac:spMk id="12" creationId="{B69677ED-5C54-4353-B94F-C526DD00205C}"/>
          </ac:spMkLst>
        </pc:spChg>
      </pc:sldChg>
      <pc:sldChg chg="modSp mod ord">
        <pc:chgData name="Leanne Winsor" userId="fc29713d-0dc5-4548-9d0d-0fe93f6e2beb" providerId="ADAL" clId="{A8E05004-B202-4271-B89C-76BBF5C2F6A5}" dt="2021-02-02T13:07:00.814" v="130"/>
        <pc:sldMkLst>
          <pc:docMk/>
          <pc:sldMk cId="2966993120" sldId="287"/>
        </pc:sldMkLst>
        <pc:spChg chg="mod">
          <ac:chgData name="Leanne Winsor" userId="fc29713d-0dc5-4548-9d0d-0fe93f6e2beb" providerId="ADAL" clId="{A8E05004-B202-4271-B89C-76BBF5C2F6A5}" dt="2021-02-02T13:06:08.225" v="82" actId="20577"/>
          <ac:spMkLst>
            <pc:docMk/>
            <pc:sldMk cId="2966993120" sldId="287"/>
            <ac:spMk id="13" creationId="{B69677ED-5C54-4353-B94F-C526DD00205C}"/>
          </ac:spMkLst>
        </pc:spChg>
      </pc:sldChg>
      <pc:sldChg chg="modSp mod">
        <pc:chgData name="Leanne Winsor" userId="fc29713d-0dc5-4548-9d0d-0fe93f6e2beb" providerId="ADAL" clId="{A8E05004-B202-4271-B89C-76BBF5C2F6A5}" dt="2021-02-02T13:06:51.479" v="128" actId="207"/>
        <pc:sldMkLst>
          <pc:docMk/>
          <pc:sldMk cId="3441081793" sldId="298"/>
        </pc:sldMkLst>
        <pc:spChg chg="mod">
          <ac:chgData name="Leanne Winsor" userId="fc29713d-0dc5-4548-9d0d-0fe93f6e2beb" providerId="ADAL" clId="{A8E05004-B202-4271-B89C-76BBF5C2F6A5}" dt="2021-02-02T13:06:51.479" v="128" actId="207"/>
          <ac:spMkLst>
            <pc:docMk/>
            <pc:sldMk cId="3441081793" sldId="298"/>
            <ac:spMk id="13" creationId="{B69677ED-5C54-4353-B94F-C526DD00205C}"/>
          </ac:spMkLst>
        </pc:spChg>
      </pc:sldChg>
      <pc:sldChg chg="modSp mod">
        <pc:chgData name="Leanne Winsor" userId="fc29713d-0dc5-4548-9d0d-0fe93f6e2beb" providerId="ADAL" clId="{A8E05004-B202-4271-B89C-76BBF5C2F6A5}" dt="2021-02-02T13:05:51.817" v="52" actId="20577"/>
        <pc:sldMkLst>
          <pc:docMk/>
          <pc:sldMk cId="2629902497" sldId="300"/>
        </pc:sldMkLst>
        <pc:spChg chg="mod">
          <ac:chgData name="Leanne Winsor" userId="fc29713d-0dc5-4548-9d0d-0fe93f6e2beb" providerId="ADAL" clId="{A8E05004-B202-4271-B89C-76BBF5C2F6A5}" dt="2021-02-02T13:05:51.817" v="52" actId="20577"/>
          <ac:spMkLst>
            <pc:docMk/>
            <pc:sldMk cId="2629902497" sldId="300"/>
            <ac:spMk id="13" creationId="{B69677ED-5C54-4353-B94F-C526DD00205C}"/>
          </ac:spMkLst>
        </pc:spChg>
      </pc:sldChg>
      <pc:sldChg chg="modSp mod">
        <pc:chgData name="Leanne Winsor" userId="fc29713d-0dc5-4548-9d0d-0fe93f6e2beb" providerId="ADAL" clId="{A8E05004-B202-4271-B89C-76BBF5C2F6A5}" dt="2021-02-02T13:08:42.159" v="244" actId="20577"/>
        <pc:sldMkLst>
          <pc:docMk/>
          <pc:sldMk cId="3546508568" sldId="310"/>
        </pc:sldMkLst>
        <pc:spChg chg="mod">
          <ac:chgData name="Leanne Winsor" userId="fc29713d-0dc5-4548-9d0d-0fe93f6e2beb" providerId="ADAL" clId="{A8E05004-B202-4271-B89C-76BBF5C2F6A5}" dt="2021-02-02T13:08:42.159" v="244" actId="20577"/>
          <ac:spMkLst>
            <pc:docMk/>
            <pc:sldMk cId="3546508568" sldId="310"/>
            <ac:spMk id="12" creationId="{B69677ED-5C54-4353-B94F-C526DD00205C}"/>
          </ac:spMkLst>
        </pc:spChg>
      </pc:sldChg>
      <pc:sldChg chg="modSp mod">
        <pc:chgData name="Leanne Winsor" userId="fc29713d-0dc5-4548-9d0d-0fe93f6e2beb" providerId="ADAL" clId="{A8E05004-B202-4271-B89C-76BBF5C2F6A5}" dt="2021-02-02T13:07:41.383" v="184" actId="20577"/>
        <pc:sldMkLst>
          <pc:docMk/>
          <pc:sldMk cId="4104294688" sldId="315"/>
        </pc:sldMkLst>
        <pc:spChg chg="mod">
          <ac:chgData name="Leanne Winsor" userId="fc29713d-0dc5-4548-9d0d-0fe93f6e2beb" providerId="ADAL" clId="{A8E05004-B202-4271-B89C-76BBF5C2F6A5}" dt="2021-02-02T13:07:41.383" v="184" actId="20577"/>
          <ac:spMkLst>
            <pc:docMk/>
            <pc:sldMk cId="4104294688" sldId="315"/>
            <ac:spMk id="7" creationId="{B69677ED-5C54-4353-B94F-C526DD00205C}"/>
          </ac:spMkLst>
        </pc:spChg>
      </pc:sldChg>
      <pc:sldChg chg="del">
        <pc:chgData name="Leanne Winsor" userId="fc29713d-0dc5-4548-9d0d-0fe93f6e2beb" providerId="ADAL" clId="{A8E05004-B202-4271-B89C-76BBF5C2F6A5}" dt="2021-02-02T13:06:21.037" v="83" actId="2696"/>
        <pc:sldMkLst>
          <pc:docMk/>
          <pc:sldMk cId="4104294688" sldId="316"/>
        </pc:sldMkLst>
      </pc:sldChg>
      <pc:sldChg chg="modSp mod">
        <pc:chgData name="Leanne Winsor" userId="fc29713d-0dc5-4548-9d0d-0fe93f6e2beb" providerId="ADAL" clId="{A8E05004-B202-4271-B89C-76BBF5C2F6A5}" dt="2021-02-02T13:08:14.842" v="206"/>
        <pc:sldMkLst>
          <pc:docMk/>
          <pc:sldMk cId="2220768596" sldId="317"/>
        </pc:sldMkLst>
        <pc:spChg chg="mod">
          <ac:chgData name="Leanne Winsor" userId="fc29713d-0dc5-4548-9d0d-0fe93f6e2beb" providerId="ADAL" clId="{A8E05004-B202-4271-B89C-76BBF5C2F6A5}" dt="2021-02-02T13:08:14.842" v="206"/>
          <ac:spMkLst>
            <pc:docMk/>
            <pc:sldMk cId="2220768596" sldId="317"/>
            <ac:spMk id="12" creationId="{B69677ED-5C54-4353-B94F-C526DD00205C}"/>
          </ac:spMkLst>
        </pc:spChg>
      </pc:sldChg>
      <pc:sldChg chg="modSp mod">
        <pc:chgData name="Leanne Winsor" userId="fc29713d-0dc5-4548-9d0d-0fe93f6e2beb" providerId="ADAL" clId="{A8E05004-B202-4271-B89C-76BBF5C2F6A5}" dt="2021-02-02T13:08:19.326" v="207"/>
        <pc:sldMkLst>
          <pc:docMk/>
          <pc:sldMk cId="2580509822" sldId="331"/>
        </pc:sldMkLst>
        <pc:spChg chg="mod">
          <ac:chgData name="Leanne Winsor" userId="fc29713d-0dc5-4548-9d0d-0fe93f6e2beb" providerId="ADAL" clId="{A8E05004-B202-4271-B89C-76BBF5C2F6A5}" dt="2021-02-02T13:08:19.326" v="207"/>
          <ac:spMkLst>
            <pc:docMk/>
            <pc:sldMk cId="2580509822" sldId="331"/>
            <ac:spMk id="95" creationId="{B69677ED-5C54-4353-B94F-C526DD00205C}"/>
          </ac:spMkLst>
        </pc:spChg>
      </pc:sldChg>
      <pc:sldChg chg="modSp mod">
        <pc:chgData name="Leanne Winsor" userId="fc29713d-0dc5-4548-9d0d-0fe93f6e2beb" providerId="ADAL" clId="{A8E05004-B202-4271-B89C-76BBF5C2F6A5}" dt="2021-02-02T13:08:23.517" v="208"/>
        <pc:sldMkLst>
          <pc:docMk/>
          <pc:sldMk cId="259605386" sldId="332"/>
        </pc:sldMkLst>
        <pc:spChg chg="mod">
          <ac:chgData name="Leanne Winsor" userId="fc29713d-0dc5-4548-9d0d-0fe93f6e2beb" providerId="ADAL" clId="{A8E05004-B202-4271-B89C-76BBF5C2F6A5}" dt="2021-02-02T13:08:23.517" v="208"/>
          <ac:spMkLst>
            <pc:docMk/>
            <pc:sldMk cId="259605386" sldId="332"/>
            <ac:spMk id="78" creationId="{B69677ED-5C54-4353-B94F-C526DD00205C}"/>
          </ac:spMkLst>
        </pc:spChg>
      </pc:sldChg>
      <pc:sldChg chg="modSp mod">
        <pc:chgData name="Leanne Winsor" userId="fc29713d-0dc5-4548-9d0d-0fe93f6e2beb" providerId="ADAL" clId="{A8E05004-B202-4271-B89C-76BBF5C2F6A5}" dt="2021-02-02T13:09:09.798" v="248"/>
        <pc:sldMkLst>
          <pc:docMk/>
          <pc:sldMk cId="1290306575" sldId="335"/>
        </pc:sldMkLst>
        <pc:spChg chg="mod">
          <ac:chgData name="Leanne Winsor" userId="fc29713d-0dc5-4548-9d0d-0fe93f6e2beb" providerId="ADAL" clId="{A8E05004-B202-4271-B89C-76BBF5C2F6A5}" dt="2021-02-02T13:09:09.798" v="248"/>
          <ac:spMkLst>
            <pc:docMk/>
            <pc:sldMk cId="1290306575" sldId="335"/>
            <ac:spMk id="12" creationId="{B69677ED-5C54-4353-B94F-C526DD00205C}"/>
          </ac:spMkLst>
        </pc:spChg>
      </pc:sldChg>
      <pc:sldChg chg="modSp mod">
        <pc:chgData name="Leanne Winsor" userId="fc29713d-0dc5-4548-9d0d-0fe93f6e2beb" providerId="ADAL" clId="{A8E05004-B202-4271-B89C-76BBF5C2F6A5}" dt="2021-02-02T13:09:31.420" v="249"/>
        <pc:sldMkLst>
          <pc:docMk/>
          <pc:sldMk cId="2543854192" sldId="337"/>
        </pc:sldMkLst>
        <pc:spChg chg="mod">
          <ac:chgData name="Leanne Winsor" userId="fc29713d-0dc5-4548-9d0d-0fe93f6e2beb" providerId="ADAL" clId="{A8E05004-B202-4271-B89C-76BBF5C2F6A5}" dt="2021-02-02T13:09:31.420" v="249"/>
          <ac:spMkLst>
            <pc:docMk/>
            <pc:sldMk cId="2543854192" sldId="337"/>
            <ac:spMk id="12" creationId="{B69677ED-5C54-4353-B94F-C526DD00205C}"/>
          </ac:spMkLst>
        </pc:spChg>
      </pc:sldChg>
      <pc:sldChg chg="addSp delSp modSp mod">
        <pc:chgData name="Leanne Winsor" userId="fc29713d-0dc5-4548-9d0d-0fe93f6e2beb" providerId="ADAL" clId="{A8E05004-B202-4271-B89C-76BBF5C2F6A5}" dt="2021-02-02T13:09:48.923" v="252"/>
        <pc:sldMkLst>
          <pc:docMk/>
          <pc:sldMk cId="1359543419" sldId="338"/>
        </pc:sldMkLst>
        <pc:spChg chg="mod">
          <ac:chgData name="Leanne Winsor" userId="fc29713d-0dc5-4548-9d0d-0fe93f6e2beb" providerId="ADAL" clId="{A8E05004-B202-4271-B89C-76BBF5C2F6A5}" dt="2021-02-02T13:09:48.923" v="252"/>
          <ac:spMkLst>
            <pc:docMk/>
            <pc:sldMk cId="1359543419" sldId="338"/>
            <ac:spMk id="12" creationId="{B69677ED-5C54-4353-B94F-C526DD00205C}"/>
          </ac:spMkLst>
        </pc:spChg>
        <pc:spChg chg="add del">
          <ac:chgData name="Leanne Winsor" userId="fc29713d-0dc5-4548-9d0d-0fe93f6e2beb" providerId="ADAL" clId="{A8E05004-B202-4271-B89C-76BBF5C2F6A5}" dt="2021-02-02T13:09:45.798" v="251" actId="22"/>
          <ac:spMkLst>
            <pc:docMk/>
            <pc:sldMk cId="1359543419" sldId="338"/>
            <ac:spMk id="26" creationId="{425C86FA-78AE-4231-9BF4-0303128A333B}"/>
          </ac:spMkLst>
        </pc:spChg>
      </pc:sldChg>
      <pc:sldChg chg="add ord">
        <pc:chgData name="Leanne Winsor" userId="fc29713d-0dc5-4548-9d0d-0fe93f6e2beb" providerId="ADAL" clId="{A8E05004-B202-4271-B89C-76BBF5C2F6A5}" dt="2021-02-02T13:09:01.315" v="247"/>
        <pc:sldMkLst>
          <pc:docMk/>
          <pc:sldMk cId="1634833548" sldId="33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Before teaching, be aware that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231775" marR="0" lvl="0" indent="-2317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On 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Day 1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children will need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bead string each. </a:t>
            </a: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You will need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washing line with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numbers 1-20.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31775" marR="0" lvl="0" indent="-2317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On 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Day 2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you will need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100 bead bar, interesting items in a box.</a:t>
            </a:r>
          </a:p>
          <a:p>
            <a:pPr marL="231775" marR="0" lvl="0" indent="-2317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On 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Day 3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you will need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Teddy, 20 bead bar, shopping vouchers.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775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You can choose to drag this slide to the start of Day </a:t>
            </a:r>
            <a:r>
              <a:rPr lang="en-GB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 </a:t>
            </a:r>
            <a:endParaRPr lang="en-GB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Show children the 100-bead bar with tags showing multiples of 10. Point to a multiple of 10, e.g. 40. </a:t>
            </a:r>
            <a:r>
              <a:rPr lang="en-GB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 number comes before 40? After 40?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Repeat with 20 and 60. Show 45 beads and write 45 on the board. </a:t>
            </a:r>
            <a:r>
              <a:rPr lang="en-GB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 is one more than 45?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Write </a:t>
            </a:r>
            <a:r>
              <a:rPr lang="en-GB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46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after </a:t>
            </a:r>
            <a:r>
              <a:rPr lang="en-GB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45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GB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 is the number before 45? One less than 45?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Write </a:t>
            </a:r>
            <a:r>
              <a:rPr lang="en-GB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44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before </a:t>
            </a:r>
            <a:r>
              <a:rPr lang="en-GB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45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Repeat with 36.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Teaching with Y1 and Y2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Say the numbers from 1 to 20 in order, pointing to numbers on the washing line as you do so. </a:t>
            </a:r>
          </a:p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Quickly count from 1 to 20 in order, pointing to numbers on the washing line as you do so. Remove all cards except 1, 5, 10, 15 and 20, but not pegs. Shuffle removed cards, take one at a time and ask children to describe (not point) where to place them on the line.</a:t>
            </a:r>
          </a:p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Y1 Children 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can now go on to do differentiated GROUP ACTIVITIES. You can find Hamilton’s group activities in this unit’s TEACHING AND GROUP ACTIVITIES download.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WT/ARE: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Make cube snakes to match numeral amounts and compare.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GD: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Make cube snakes to match numeral amounts; order three numbers.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Practice Sheet on this slide is suitable for most Y1 children.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Differentiated PRACTICE WORKSHEETS are available on Hamilton’s website in this unit’s PROCEDURAL FLUENCY box.</a:t>
            </a:r>
          </a:p>
          <a:p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WT: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Place value Sheet 1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ARE/GD: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Place value Sheet 2</a:t>
            </a:r>
          </a:p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9406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4369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You can choose to drag this slide to the start of Day </a:t>
            </a:r>
            <a:r>
              <a:rPr lang="en-GB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 </a:t>
            </a:r>
            <a:endParaRPr lang="en-GB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Show children the 100-bead bar with tags showing multiples of 10. Point to a multiple of 10, e.g. 40. </a:t>
            </a:r>
            <a:r>
              <a:rPr lang="en-GB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 number comes before 40? After 40?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Repeat with 20 and 60. Show 45 beads and write 45 on the board. </a:t>
            </a:r>
            <a:r>
              <a:rPr lang="en-GB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 is one more than 45?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Write </a:t>
            </a:r>
            <a:r>
              <a:rPr lang="en-GB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46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after </a:t>
            </a:r>
            <a:r>
              <a:rPr lang="en-GB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45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GB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 is the number before 45? One less than 45?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Write </a:t>
            </a:r>
            <a:r>
              <a:rPr lang="en-GB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44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before </a:t>
            </a:r>
            <a:r>
              <a:rPr lang="en-GB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45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Repeat with 36.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3511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Further teaching with Y1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7231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Tip the objects out and count them, pointing to each item as you do so. Discuss how it is difficult to keep track. Move them into a line and re-count from the children’s left to right.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Point out that there is the same number even though they are rearranged.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7231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children if </a:t>
            </a:r>
            <a:r>
              <a:rPr lang="en-GB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be the same number if you rearrange them in a line.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7231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Repeat with a different number of items (between 10 and 20),</a:t>
            </a:r>
            <a:r>
              <a:rPr lang="en-GB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asking if children think there are more or less than the previous amount.</a:t>
            </a:r>
            <a:endParaRPr lang="en-GB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Y1 Children 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can now go on to do differentiated GROUP ACTIVITIES. You can find Hamilton’s group activities in this unit’s TEACHING AND GROUP ACTIVITIES download.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WT: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Estimate up to 20 toys in different boxes; arrange and count.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ARE/GD: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Estimate up to 20 objects in pots; arrange and count. 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7231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Practice Sheet on this slide is suitable for most Y1 children.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Differentiated PRACTICE WORKSHEETS are available on Hamilton’s website in this unit’s PROCEDURAL FLUENCY box.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WT/ARE: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How many objects? Sheet 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GD: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How many objects? Sheet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0130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Practice Sheet on this slide is suitable for most Y2 children.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Differentiated PRACTICE WORKSHEETS are available on Hamilton’s website in this unit’s PROCEDURAL FLUENCY box.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WT/ARE/GD: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Estimation Sheet 2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129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73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12-flexible-maths-block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/>
              <a:t>Year 1/2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TgLtF3PMOc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microsoft.com/office/2007/relationships/hdphoto" Target="../media/hdphoto2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microsoft.com/office/2007/relationships/hdphoto" Target="../media/hdphoto2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TgLtF3PMOc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4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11" Type="http://schemas.microsoft.com/office/2007/relationships/hdphoto" Target="../media/hdphoto3.wdp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5.png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microsoft.com/office/2007/relationships/hdphoto" Target="../media/hdphoto3.wdp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image" Target="../media/image9.png"/><Relationship Id="rId9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4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11" Type="http://schemas.microsoft.com/office/2007/relationships/hdphoto" Target="../media/hdphoto3.wdp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5.png"/><Relationship Id="rId9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microsoft.com/office/2007/relationships/hdphoto" Target="../media/hdphoto3.wdp"/><Relationship Id="rId4" Type="http://schemas.openxmlformats.org/officeDocument/2006/relationships/image" Target="../media/image11.png"/><Relationship Id="rId9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 dirty="0"/>
              <a:t>Year 1/2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506473" y="1019757"/>
            <a:ext cx="8130503" cy="3834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300"/>
              </a:spcAft>
              <a:buClr>
                <a:schemeClr val="accent2"/>
              </a:buClr>
            </a:pPr>
            <a:r>
              <a:rPr lang="en-US" sz="2400" b="1" dirty="0">
                <a:solidFill>
                  <a:srgbClr val="253746"/>
                </a:solidFill>
              </a:rPr>
              <a:t>Objectives</a:t>
            </a:r>
            <a:endParaRPr lang="en-GB" sz="2400" b="1" dirty="0">
              <a:solidFill>
                <a:srgbClr val="253746"/>
              </a:solidFill>
            </a:endParaRPr>
          </a:p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253746"/>
                </a:solidFill>
              </a:rPr>
              <a:t>Lesson 1</a:t>
            </a:r>
          </a:p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006400"/>
                </a:solidFill>
              </a:rPr>
              <a:t>Count, read and write numbers to 20 in numerals. </a:t>
            </a:r>
          </a:p>
          <a:p>
            <a:pPr>
              <a:spcAft>
                <a:spcPts val="1000"/>
              </a:spcAft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0000C8"/>
                </a:solidFill>
              </a:rPr>
              <a:t>Identify and place 2-digit numbers on a number line.                                   Compare and order numbers to 100.</a:t>
            </a:r>
          </a:p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253746"/>
                </a:solidFill>
              </a:rPr>
              <a:t>Lesson 2</a:t>
            </a:r>
          </a:p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006400"/>
                </a:solidFill>
              </a:rPr>
              <a:t>Make reliable estimates of numbers up to 20.</a:t>
            </a:r>
          </a:p>
          <a:p>
            <a:pPr>
              <a:spcAft>
                <a:spcPts val="1000"/>
              </a:spcAft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0000C8"/>
                </a:solidFill>
              </a:rPr>
              <a:t>Count in 10s from 1-digit and 2-digit numbers.</a:t>
            </a:r>
          </a:p>
          <a:p>
            <a:pPr>
              <a:buClr>
                <a:srgbClr val="EA7600"/>
              </a:buClr>
              <a:buSzPct val="120000"/>
            </a:pPr>
            <a:r>
              <a:rPr lang="en-GB" sz="2000" b="1" dirty="0"/>
              <a:t>Extension:</a:t>
            </a:r>
          </a:p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006400"/>
                </a:solidFill>
              </a:rPr>
              <a:t>Order and compare numbers to 20 using a line.</a:t>
            </a:r>
          </a:p>
          <a:p>
            <a:pPr>
              <a:spcAft>
                <a:spcPts val="1000"/>
              </a:spcAft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0000C8"/>
                </a:solidFill>
              </a:rPr>
              <a:t>Make reliable estimates of numbers up to 100.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64F3FED-3247-4F55-BF8A-D1D9E087C650}"/>
              </a:ext>
            </a:extLst>
          </p:cNvPr>
          <p:cNvSpPr txBox="1"/>
          <p:nvPr/>
        </p:nvSpPr>
        <p:spPr>
          <a:xfrm>
            <a:off x="116681" y="16610"/>
            <a:ext cx="89100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253746"/>
                </a:solidFill>
              </a:rPr>
              <a:t>Place Value</a:t>
            </a:r>
          </a:p>
          <a:p>
            <a:pPr algn="ctr"/>
            <a:r>
              <a:rPr lang="en-GB" sz="2400" b="1" dirty="0"/>
              <a:t>Counting and estimation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4410817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 dirty="0"/>
              <a:t>Year 1/2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506473" y="1019757"/>
            <a:ext cx="8130503" cy="2039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300"/>
              </a:spcAft>
              <a:buClr>
                <a:schemeClr val="accent2"/>
              </a:buClr>
            </a:pPr>
            <a:r>
              <a:rPr lang="en-US" sz="2400" b="1" dirty="0">
                <a:solidFill>
                  <a:srgbClr val="253746"/>
                </a:solidFill>
              </a:rPr>
              <a:t>Objectives</a:t>
            </a:r>
            <a:endParaRPr lang="en-GB" sz="2400" b="1" dirty="0">
              <a:solidFill>
                <a:srgbClr val="253746"/>
              </a:solidFill>
            </a:endParaRPr>
          </a:p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253746"/>
                </a:solidFill>
              </a:rPr>
              <a:t>Monday’s Maths Lesson</a:t>
            </a:r>
          </a:p>
          <a:p>
            <a:pPr>
              <a:buClr>
                <a:srgbClr val="EA7600"/>
              </a:buClr>
              <a:buSzPct val="120000"/>
            </a:pPr>
            <a:endParaRPr lang="en-GB" sz="2000" b="1" dirty="0">
              <a:solidFill>
                <a:srgbClr val="253746"/>
              </a:solidFill>
            </a:endParaRPr>
          </a:p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006400"/>
                </a:solidFill>
              </a:rPr>
              <a:t>Count, read and write numbers to 20 in numerals. </a:t>
            </a:r>
          </a:p>
          <a:p>
            <a:pPr>
              <a:buClr>
                <a:srgbClr val="EA7600"/>
              </a:buClr>
              <a:buSzPct val="120000"/>
            </a:pPr>
            <a:endParaRPr lang="en-GB" sz="2000" b="1" dirty="0">
              <a:solidFill>
                <a:srgbClr val="006400"/>
              </a:solidFill>
            </a:endParaRPr>
          </a:p>
          <a:p>
            <a:pPr>
              <a:spcAft>
                <a:spcPts val="1000"/>
              </a:spcAft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0000C8"/>
                </a:solidFill>
              </a:rPr>
              <a:t>Identify and place 2-digit numbers on a number line.                                  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64F3FED-3247-4F55-BF8A-D1D9E087C650}"/>
              </a:ext>
            </a:extLst>
          </p:cNvPr>
          <p:cNvSpPr txBox="1"/>
          <p:nvPr/>
        </p:nvSpPr>
        <p:spPr>
          <a:xfrm>
            <a:off x="116681" y="16610"/>
            <a:ext cx="89100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253746"/>
                </a:solidFill>
              </a:rPr>
              <a:t>Place Value</a:t>
            </a:r>
          </a:p>
          <a:p>
            <a:pPr algn="ctr"/>
            <a:r>
              <a:rPr lang="en-GB" sz="2400" b="1" dirty="0"/>
              <a:t>Counting and estimation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966993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358768" y="3338896"/>
            <a:ext cx="8130503" cy="1574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450"/>
              </a:spcAft>
              <a:buClr>
                <a:schemeClr val="accent2"/>
              </a:buClr>
            </a:pPr>
            <a:r>
              <a:rPr lang="en-GB" sz="2400" b="1" dirty="0">
                <a:solidFill>
                  <a:srgbClr val="253746"/>
                </a:solidFill>
              </a:rPr>
              <a:t>Starter:</a:t>
            </a:r>
          </a:p>
          <a:p>
            <a:pPr algn="ctr">
              <a:spcAft>
                <a:spcPts val="450"/>
              </a:spcAft>
              <a:buClr>
                <a:schemeClr val="accent2"/>
              </a:buClr>
            </a:pPr>
            <a:r>
              <a:rPr lang="en-GB" sz="2400" b="1" dirty="0">
                <a:solidFill>
                  <a:srgbClr val="253746"/>
                </a:solidFill>
              </a:rPr>
              <a:t>Short Mental Workout</a:t>
            </a:r>
          </a:p>
          <a:p>
            <a:pPr algn="ctr">
              <a:spcAft>
                <a:spcPts val="1000"/>
              </a:spcAft>
              <a:buClr>
                <a:srgbClr val="EA7600"/>
              </a:buClr>
              <a:buSzPct val="120000"/>
            </a:pPr>
            <a:r>
              <a:rPr lang="en-US" sz="2000" dirty="0">
                <a:hlinkClick r:id="rId3"/>
              </a:rPr>
              <a:t>Let's Get Fit | Count to 100 | Count to 100 Song | Counting to 100 | Jack Hartmann - YouTube</a:t>
            </a:r>
            <a:endParaRPr lang="en-GB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028" name="Picture 4" descr="Brain, Character, Organ, Smart, Eyes">
            <a:extLst>
              <a:ext uri="{FF2B5EF4-FFF2-40B4-BE49-F238E27FC236}">
                <a16:creationId xmlns:a16="http://schemas.microsoft.com/office/drawing/2014/main" id="{85D595CD-0160-40C1-9B64-7A2B23D51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84638" y="1430124"/>
            <a:ext cx="1878765" cy="16722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6F86D33-183C-43B6-A420-91C6B0A6C00B}"/>
              </a:ext>
            </a:extLst>
          </p:cNvPr>
          <p:cNvSpPr txBox="1"/>
          <p:nvPr/>
        </p:nvSpPr>
        <p:spPr>
          <a:xfrm>
            <a:off x="116681" y="16610"/>
            <a:ext cx="89100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253746"/>
                </a:solidFill>
              </a:rPr>
              <a:t>Place Value</a:t>
            </a:r>
          </a:p>
          <a:p>
            <a:pPr algn="ctr"/>
            <a:r>
              <a:rPr lang="en-GB" sz="2400" b="1" dirty="0"/>
              <a:t>Counting and estimation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04294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4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253746"/>
                </a:solidFill>
              </a:rPr>
              <a:t>Monday’s Lesson: </a:t>
            </a:r>
            <a:r>
              <a:rPr lang="en-GB" sz="2000" b="1" dirty="0">
                <a:solidFill>
                  <a:srgbClr val="006400"/>
                </a:solidFill>
              </a:rPr>
              <a:t>Count, read and write numbers to 20 in numerals. </a:t>
            </a:r>
            <a:r>
              <a:rPr lang="en-GB" sz="2000" b="1" dirty="0">
                <a:solidFill>
                  <a:srgbClr val="0000C8"/>
                </a:solidFill>
              </a:rPr>
              <a:t>Identify and place 2-digit numbers on a number line. </a:t>
            </a:r>
          </a:p>
        </p:txBody>
      </p:sp>
      <p:cxnSp>
        <p:nvCxnSpPr>
          <p:cNvPr id="95" name="Straight Connector 94"/>
          <p:cNvCxnSpPr/>
          <p:nvPr/>
        </p:nvCxnSpPr>
        <p:spPr>
          <a:xfrm>
            <a:off x="116681" y="2028825"/>
            <a:ext cx="8712994" cy="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6" name="Group 95"/>
          <p:cNvGrpSpPr/>
          <p:nvPr/>
        </p:nvGrpSpPr>
        <p:grpSpPr>
          <a:xfrm>
            <a:off x="395746" y="1368159"/>
            <a:ext cx="8154863" cy="1388514"/>
            <a:chOff x="83858" y="1321229"/>
            <a:chExt cx="8154863" cy="138851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97" name="Group 96"/>
            <p:cNvGrpSpPr/>
            <p:nvPr/>
          </p:nvGrpSpPr>
          <p:grpSpPr>
            <a:xfrm>
              <a:off x="83858" y="1321229"/>
              <a:ext cx="4891379" cy="1388514"/>
              <a:chOff x="83858" y="1321229"/>
              <a:chExt cx="4891379" cy="1388514"/>
            </a:xfrm>
          </p:grpSpPr>
          <p:grpSp>
            <p:nvGrpSpPr>
              <p:cNvPr id="135" name="Group 134"/>
              <p:cNvGrpSpPr/>
              <p:nvPr/>
            </p:nvGrpSpPr>
            <p:grpSpPr>
              <a:xfrm>
                <a:off x="83858" y="1321229"/>
                <a:ext cx="2429059" cy="1388514"/>
                <a:chOff x="83858" y="1321229"/>
                <a:chExt cx="2429059" cy="1388514"/>
              </a:xfrm>
            </p:grpSpPr>
            <p:grpSp>
              <p:nvGrpSpPr>
                <p:cNvPr id="163" name="Group 162"/>
                <p:cNvGrpSpPr/>
                <p:nvPr/>
              </p:nvGrpSpPr>
              <p:grpSpPr>
                <a:xfrm>
                  <a:off x="1307147" y="1321229"/>
                  <a:ext cx="1205770" cy="1388514"/>
                  <a:chOff x="1876082" y="1340508"/>
                  <a:chExt cx="1205770" cy="1388514"/>
                </a:xfrm>
              </p:grpSpPr>
              <p:grpSp>
                <p:nvGrpSpPr>
                  <p:cNvPr id="177" name="Group 176"/>
                  <p:cNvGrpSpPr/>
                  <p:nvPr/>
                </p:nvGrpSpPr>
                <p:grpSpPr>
                  <a:xfrm>
                    <a:off x="1876082" y="1340508"/>
                    <a:ext cx="390561" cy="1388514"/>
                    <a:chOff x="52057" y="1175159"/>
                    <a:chExt cx="589561" cy="1734727"/>
                  </a:xfrm>
                </p:grpSpPr>
                <p:sp>
                  <p:nvSpPr>
                    <p:cNvPr id="186" name="Rounded Rectangle 185"/>
                    <p:cNvSpPr/>
                    <p:nvPr/>
                  </p:nvSpPr>
                  <p:spPr>
                    <a:xfrm>
                      <a:off x="60593" y="2081211"/>
                      <a:ext cx="581025" cy="828675"/>
                    </a:xfrm>
                    <a:prstGeom prst="round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pic>
                  <p:nvPicPr>
                    <p:cNvPr id="187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9853" b="100000" l="9497" r="89944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0543841" flipH="1">
                      <a:off x="52057" y="1175159"/>
                      <a:ext cx="423269" cy="112792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188" name="Rectangle 187"/>
                    <p:cNvSpPr/>
                    <p:nvPr/>
                  </p:nvSpPr>
                  <p:spPr>
                    <a:xfrm>
                      <a:off x="142763" y="2310882"/>
                      <a:ext cx="416686" cy="384518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GB" sz="1400" dirty="0"/>
                        <a:t>4</a:t>
                      </a:r>
                    </a:p>
                  </p:txBody>
                </p:sp>
              </p:grpSp>
              <p:grpSp>
                <p:nvGrpSpPr>
                  <p:cNvPr id="178" name="Group 177"/>
                  <p:cNvGrpSpPr/>
                  <p:nvPr/>
                </p:nvGrpSpPr>
                <p:grpSpPr>
                  <a:xfrm>
                    <a:off x="2283339" y="1340508"/>
                    <a:ext cx="390561" cy="1388514"/>
                    <a:chOff x="52057" y="1175159"/>
                    <a:chExt cx="589561" cy="1734727"/>
                  </a:xfrm>
                </p:grpSpPr>
                <p:sp>
                  <p:nvSpPr>
                    <p:cNvPr id="183" name="Rounded Rectangle 182"/>
                    <p:cNvSpPr/>
                    <p:nvPr/>
                  </p:nvSpPr>
                  <p:spPr>
                    <a:xfrm>
                      <a:off x="60593" y="2081211"/>
                      <a:ext cx="581025" cy="828675"/>
                    </a:xfrm>
                    <a:prstGeom prst="round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pic>
                  <p:nvPicPr>
                    <p:cNvPr id="184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9853" b="100000" l="9497" r="89944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0543841" flipH="1">
                      <a:off x="52057" y="1175159"/>
                      <a:ext cx="423269" cy="112792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185" name="Rectangle 184"/>
                    <p:cNvSpPr/>
                    <p:nvPr/>
                  </p:nvSpPr>
                  <p:spPr>
                    <a:xfrm>
                      <a:off x="142763" y="2303289"/>
                      <a:ext cx="416686" cy="384518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GB" sz="1400" dirty="0"/>
                        <a:t>5</a:t>
                      </a:r>
                    </a:p>
                  </p:txBody>
                </p:sp>
              </p:grpSp>
              <p:grpSp>
                <p:nvGrpSpPr>
                  <p:cNvPr id="179" name="Group 178"/>
                  <p:cNvGrpSpPr/>
                  <p:nvPr/>
                </p:nvGrpSpPr>
                <p:grpSpPr>
                  <a:xfrm>
                    <a:off x="2691291" y="1340508"/>
                    <a:ext cx="390561" cy="1388514"/>
                    <a:chOff x="52057" y="1175159"/>
                    <a:chExt cx="589561" cy="1734727"/>
                  </a:xfrm>
                </p:grpSpPr>
                <p:sp>
                  <p:nvSpPr>
                    <p:cNvPr id="180" name="Rounded Rectangle 179"/>
                    <p:cNvSpPr/>
                    <p:nvPr/>
                  </p:nvSpPr>
                  <p:spPr>
                    <a:xfrm>
                      <a:off x="60593" y="2081211"/>
                      <a:ext cx="581025" cy="828675"/>
                    </a:xfrm>
                    <a:prstGeom prst="round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pic>
                  <p:nvPicPr>
                    <p:cNvPr id="181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9853" b="100000" l="9497" r="89944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0543841" flipH="1">
                      <a:off x="52057" y="1175159"/>
                      <a:ext cx="423269" cy="112792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182" name="Rectangle 181"/>
                    <p:cNvSpPr/>
                    <p:nvPr/>
                  </p:nvSpPr>
                  <p:spPr>
                    <a:xfrm>
                      <a:off x="142763" y="2303287"/>
                      <a:ext cx="416686" cy="384518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GB" sz="1400" dirty="0"/>
                        <a:t>6</a:t>
                      </a:r>
                    </a:p>
                  </p:txBody>
                </p:sp>
              </p:grpSp>
            </p:grpSp>
            <p:grpSp>
              <p:nvGrpSpPr>
                <p:cNvPr id="164" name="Group 163"/>
                <p:cNvGrpSpPr/>
                <p:nvPr/>
              </p:nvGrpSpPr>
              <p:grpSpPr>
                <a:xfrm>
                  <a:off x="83858" y="1321229"/>
                  <a:ext cx="1205770" cy="1388514"/>
                  <a:chOff x="1876082" y="1340508"/>
                  <a:chExt cx="1205770" cy="1388514"/>
                </a:xfrm>
              </p:grpSpPr>
              <p:grpSp>
                <p:nvGrpSpPr>
                  <p:cNvPr id="165" name="Group 164"/>
                  <p:cNvGrpSpPr/>
                  <p:nvPr/>
                </p:nvGrpSpPr>
                <p:grpSpPr>
                  <a:xfrm>
                    <a:off x="1876082" y="1340508"/>
                    <a:ext cx="390561" cy="1388514"/>
                    <a:chOff x="52057" y="1175159"/>
                    <a:chExt cx="589561" cy="1734727"/>
                  </a:xfrm>
                </p:grpSpPr>
                <p:sp>
                  <p:nvSpPr>
                    <p:cNvPr id="174" name="Rounded Rectangle 173"/>
                    <p:cNvSpPr/>
                    <p:nvPr/>
                  </p:nvSpPr>
                  <p:spPr>
                    <a:xfrm>
                      <a:off x="60593" y="2081211"/>
                      <a:ext cx="581025" cy="828675"/>
                    </a:xfrm>
                    <a:prstGeom prst="round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pic>
                  <p:nvPicPr>
                    <p:cNvPr id="175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9853" b="100000" l="9497" r="89944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0543841" flipH="1">
                      <a:off x="52057" y="1175159"/>
                      <a:ext cx="423269" cy="112792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176" name="Rectangle 175"/>
                    <p:cNvSpPr/>
                    <p:nvPr/>
                  </p:nvSpPr>
                  <p:spPr>
                    <a:xfrm>
                      <a:off x="142763" y="2310882"/>
                      <a:ext cx="416686" cy="384518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GB" sz="1400" dirty="0"/>
                        <a:t>1</a:t>
                      </a:r>
                    </a:p>
                  </p:txBody>
                </p:sp>
              </p:grpSp>
              <p:grpSp>
                <p:nvGrpSpPr>
                  <p:cNvPr id="166" name="Group 165"/>
                  <p:cNvGrpSpPr/>
                  <p:nvPr/>
                </p:nvGrpSpPr>
                <p:grpSpPr>
                  <a:xfrm>
                    <a:off x="2283339" y="1340508"/>
                    <a:ext cx="390561" cy="1388514"/>
                    <a:chOff x="52057" y="1175159"/>
                    <a:chExt cx="589561" cy="1734727"/>
                  </a:xfrm>
                </p:grpSpPr>
                <p:sp>
                  <p:nvSpPr>
                    <p:cNvPr id="171" name="Rounded Rectangle 170"/>
                    <p:cNvSpPr/>
                    <p:nvPr/>
                  </p:nvSpPr>
                  <p:spPr>
                    <a:xfrm>
                      <a:off x="60593" y="2081211"/>
                      <a:ext cx="581025" cy="828675"/>
                    </a:xfrm>
                    <a:prstGeom prst="round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pic>
                  <p:nvPicPr>
                    <p:cNvPr id="172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9853" b="100000" l="9497" r="89944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0543841" flipH="1">
                      <a:off x="52057" y="1175159"/>
                      <a:ext cx="423269" cy="112792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173" name="Rectangle 172"/>
                    <p:cNvSpPr/>
                    <p:nvPr/>
                  </p:nvSpPr>
                  <p:spPr>
                    <a:xfrm>
                      <a:off x="142763" y="2303289"/>
                      <a:ext cx="416686" cy="384518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GB" sz="1400" dirty="0"/>
                        <a:t>2</a:t>
                      </a:r>
                    </a:p>
                  </p:txBody>
                </p:sp>
              </p:grpSp>
              <p:grpSp>
                <p:nvGrpSpPr>
                  <p:cNvPr id="167" name="Group 166"/>
                  <p:cNvGrpSpPr/>
                  <p:nvPr/>
                </p:nvGrpSpPr>
                <p:grpSpPr>
                  <a:xfrm>
                    <a:off x="2691291" y="1340508"/>
                    <a:ext cx="390561" cy="1388514"/>
                    <a:chOff x="52057" y="1175159"/>
                    <a:chExt cx="589561" cy="1734727"/>
                  </a:xfrm>
                </p:grpSpPr>
                <p:sp>
                  <p:nvSpPr>
                    <p:cNvPr id="168" name="Rounded Rectangle 167"/>
                    <p:cNvSpPr/>
                    <p:nvPr/>
                  </p:nvSpPr>
                  <p:spPr>
                    <a:xfrm>
                      <a:off x="60593" y="2081211"/>
                      <a:ext cx="581025" cy="828675"/>
                    </a:xfrm>
                    <a:prstGeom prst="round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pic>
                  <p:nvPicPr>
                    <p:cNvPr id="169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9853" b="100000" l="9497" r="89944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0543841" flipH="1">
                      <a:off x="52057" y="1175159"/>
                      <a:ext cx="423269" cy="112792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170" name="Rectangle 169"/>
                    <p:cNvSpPr/>
                    <p:nvPr/>
                  </p:nvSpPr>
                  <p:spPr>
                    <a:xfrm>
                      <a:off x="142763" y="2303287"/>
                      <a:ext cx="416686" cy="384518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GB" sz="1400" dirty="0"/>
                        <a:t>3</a:t>
                      </a:r>
                    </a:p>
                  </p:txBody>
                </p:sp>
              </p:grpSp>
            </p:grpSp>
          </p:grpSp>
          <p:grpSp>
            <p:nvGrpSpPr>
              <p:cNvPr id="136" name="Group 135"/>
              <p:cNvGrpSpPr/>
              <p:nvPr/>
            </p:nvGrpSpPr>
            <p:grpSpPr>
              <a:xfrm>
                <a:off x="2535055" y="1321229"/>
                <a:ext cx="2440182" cy="1388514"/>
                <a:chOff x="83858" y="1321229"/>
                <a:chExt cx="2440182" cy="1388514"/>
              </a:xfrm>
            </p:grpSpPr>
            <p:grpSp>
              <p:nvGrpSpPr>
                <p:cNvPr id="137" name="Group 136"/>
                <p:cNvGrpSpPr/>
                <p:nvPr/>
              </p:nvGrpSpPr>
              <p:grpSpPr>
                <a:xfrm>
                  <a:off x="1307147" y="1321229"/>
                  <a:ext cx="1216893" cy="1388514"/>
                  <a:chOff x="1876082" y="1340508"/>
                  <a:chExt cx="1216893" cy="1388514"/>
                </a:xfrm>
              </p:grpSpPr>
              <p:grpSp>
                <p:nvGrpSpPr>
                  <p:cNvPr id="151" name="Group 150"/>
                  <p:cNvGrpSpPr/>
                  <p:nvPr/>
                </p:nvGrpSpPr>
                <p:grpSpPr>
                  <a:xfrm>
                    <a:off x="1876082" y="1340508"/>
                    <a:ext cx="396966" cy="1388514"/>
                    <a:chOff x="52057" y="1175159"/>
                    <a:chExt cx="599230" cy="1734727"/>
                  </a:xfrm>
                </p:grpSpPr>
                <p:sp>
                  <p:nvSpPr>
                    <p:cNvPr id="160" name="Rounded Rectangle 159"/>
                    <p:cNvSpPr/>
                    <p:nvPr/>
                  </p:nvSpPr>
                  <p:spPr>
                    <a:xfrm>
                      <a:off x="60593" y="2081211"/>
                      <a:ext cx="581025" cy="828675"/>
                    </a:xfrm>
                    <a:prstGeom prst="round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pic>
                  <p:nvPicPr>
                    <p:cNvPr id="161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9853" b="100000" l="9497" r="89944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0543841" flipH="1">
                      <a:off x="52057" y="1175159"/>
                      <a:ext cx="423269" cy="112792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162" name="Rectangle 161"/>
                    <p:cNvSpPr/>
                    <p:nvPr/>
                  </p:nvSpPr>
                  <p:spPr>
                    <a:xfrm>
                      <a:off x="96676" y="2303286"/>
                      <a:ext cx="554611" cy="384518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GB" sz="1400" dirty="0"/>
                        <a:t>10</a:t>
                      </a:r>
                    </a:p>
                  </p:txBody>
                </p:sp>
              </p:grpSp>
              <p:grpSp>
                <p:nvGrpSpPr>
                  <p:cNvPr id="152" name="Group 151"/>
                  <p:cNvGrpSpPr/>
                  <p:nvPr/>
                </p:nvGrpSpPr>
                <p:grpSpPr>
                  <a:xfrm>
                    <a:off x="2283339" y="1340508"/>
                    <a:ext cx="390561" cy="1388514"/>
                    <a:chOff x="52057" y="1175159"/>
                    <a:chExt cx="589561" cy="1734727"/>
                  </a:xfrm>
                </p:grpSpPr>
                <p:sp>
                  <p:nvSpPr>
                    <p:cNvPr id="157" name="Rounded Rectangle 156"/>
                    <p:cNvSpPr/>
                    <p:nvPr/>
                  </p:nvSpPr>
                  <p:spPr>
                    <a:xfrm>
                      <a:off x="60593" y="2081211"/>
                      <a:ext cx="581025" cy="828675"/>
                    </a:xfrm>
                    <a:prstGeom prst="round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pic>
                  <p:nvPicPr>
                    <p:cNvPr id="158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9853" b="100000" l="9497" r="89944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0543841" flipH="1">
                      <a:off x="52057" y="1175159"/>
                      <a:ext cx="423269" cy="112792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159" name="Rectangle 158"/>
                    <p:cNvSpPr/>
                    <p:nvPr/>
                  </p:nvSpPr>
                  <p:spPr>
                    <a:xfrm>
                      <a:off x="87007" y="2303289"/>
                      <a:ext cx="554611" cy="384518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GB" sz="1400" dirty="0"/>
                        <a:t>11</a:t>
                      </a:r>
                    </a:p>
                  </p:txBody>
                </p:sp>
              </p:grpSp>
              <p:grpSp>
                <p:nvGrpSpPr>
                  <p:cNvPr id="153" name="Group 152"/>
                  <p:cNvGrpSpPr/>
                  <p:nvPr/>
                </p:nvGrpSpPr>
                <p:grpSpPr>
                  <a:xfrm>
                    <a:off x="2691291" y="1340508"/>
                    <a:ext cx="401684" cy="1388514"/>
                    <a:chOff x="52057" y="1175159"/>
                    <a:chExt cx="606351" cy="1734727"/>
                  </a:xfrm>
                </p:grpSpPr>
                <p:sp>
                  <p:nvSpPr>
                    <p:cNvPr id="154" name="Rounded Rectangle 153"/>
                    <p:cNvSpPr/>
                    <p:nvPr/>
                  </p:nvSpPr>
                  <p:spPr>
                    <a:xfrm>
                      <a:off x="60593" y="2081211"/>
                      <a:ext cx="581025" cy="828675"/>
                    </a:xfrm>
                    <a:prstGeom prst="round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pic>
                  <p:nvPicPr>
                    <p:cNvPr id="155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9853" b="100000" l="9497" r="89944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0543841" flipH="1">
                      <a:off x="52057" y="1175159"/>
                      <a:ext cx="423269" cy="112792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156" name="Rectangle 155"/>
                    <p:cNvSpPr/>
                    <p:nvPr/>
                  </p:nvSpPr>
                  <p:spPr>
                    <a:xfrm>
                      <a:off x="103797" y="2303285"/>
                      <a:ext cx="554611" cy="384518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GB" sz="1400" dirty="0"/>
                        <a:t>12</a:t>
                      </a:r>
                    </a:p>
                  </p:txBody>
                </p:sp>
              </p:grpSp>
            </p:grpSp>
            <p:grpSp>
              <p:nvGrpSpPr>
                <p:cNvPr id="138" name="Group 137"/>
                <p:cNvGrpSpPr/>
                <p:nvPr/>
              </p:nvGrpSpPr>
              <p:grpSpPr>
                <a:xfrm>
                  <a:off x="83858" y="1321229"/>
                  <a:ext cx="1205770" cy="1388514"/>
                  <a:chOff x="1876082" y="1340508"/>
                  <a:chExt cx="1205770" cy="1388514"/>
                </a:xfrm>
              </p:grpSpPr>
              <p:grpSp>
                <p:nvGrpSpPr>
                  <p:cNvPr id="139" name="Group 138"/>
                  <p:cNvGrpSpPr/>
                  <p:nvPr/>
                </p:nvGrpSpPr>
                <p:grpSpPr>
                  <a:xfrm>
                    <a:off x="1876082" y="1340508"/>
                    <a:ext cx="390561" cy="1388514"/>
                    <a:chOff x="52057" y="1175159"/>
                    <a:chExt cx="589561" cy="1734727"/>
                  </a:xfrm>
                </p:grpSpPr>
                <p:sp>
                  <p:nvSpPr>
                    <p:cNvPr id="148" name="Rounded Rectangle 147"/>
                    <p:cNvSpPr/>
                    <p:nvPr/>
                  </p:nvSpPr>
                  <p:spPr>
                    <a:xfrm>
                      <a:off x="60593" y="2081211"/>
                      <a:ext cx="581025" cy="828675"/>
                    </a:xfrm>
                    <a:prstGeom prst="round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pic>
                  <p:nvPicPr>
                    <p:cNvPr id="149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9853" b="100000" l="9497" r="89944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0543841" flipH="1">
                      <a:off x="52057" y="1175159"/>
                      <a:ext cx="423269" cy="112792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150" name="Rectangle 149"/>
                    <p:cNvSpPr/>
                    <p:nvPr/>
                  </p:nvSpPr>
                  <p:spPr>
                    <a:xfrm>
                      <a:off x="142763" y="2310882"/>
                      <a:ext cx="416686" cy="384518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GB" sz="1400" dirty="0"/>
                        <a:t>7</a:t>
                      </a:r>
                    </a:p>
                  </p:txBody>
                </p:sp>
              </p:grpSp>
              <p:grpSp>
                <p:nvGrpSpPr>
                  <p:cNvPr id="140" name="Group 139"/>
                  <p:cNvGrpSpPr/>
                  <p:nvPr/>
                </p:nvGrpSpPr>
                <p:grpSpPr>
                  <a:xfrm>
                    <a:off x="2283339" y="1340508"/>
                    <a:ext cx="390561" cy="1388514"/>
                    <a:chOff x="52057" y="1175159"/>
                    <a:chExt cx="589561" cy="1734727"/>
                  </a:xfrm>
                </p:grpSpPr>
                <p:sp>
                  <p:nvSpPr>
                    <p:cNvPr id="145" name="Rounded Rectangle 144"/>
                    <p:cNvSpPr/>
                    <p:nvPr/>
                  </p:nvSpPr>
                  <p:spPr>
                    <a:xfrm>
                      <a:off x="60593" y="2081211"/>
                      <a:ext cx="581025" cy="828675"/>
                    </a:xfrm>
                    <a:prstGeom prst="round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pic>
                  <p:nvPicPr>
                    <p:cNvPr id="146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9853" b="100000" l="9497" r="89944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0543841" flipH="1">
                      <a:off x="52057" y="1175159"/>
                      <a:ext cx="423269" cy="112792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147" name="Rectangle 146"/>
                    <p:cNvSpPr/>
                    <p:nvPr/>
                  </p:nvSpPr>
                  <p:spPr>
                    <a:xfrm>
                      <a:off x="142763" y="2303289"/>
                      <a:ext cx="416686" cy="384518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GB" sz="1400" dirty="0"/>
                        <a:t>8</a:t>
                      </a:r>
                    </a:p>
                  </p:txBody>
                </p:sp>
              </p:grpSp>
              <p:grpSp>
                <p:nvGrpSpPr>
                  <p:cNvPr id="141" name="Group 140"/>
                  <p:cNvGrpSpPr/>
                  <p:nvPr/>
                </p:nvGrpSpPr>
                <p:grpSpPr>
                  <a:xfrm>
                    <a:off x="2691291" y="1340508"/>
                    <a:ext cx="390561" cy="1388514"/>
                    <a:chOff x="52057" y="1175159"/>
                    <a:chExt cx="589561" cy="1734727"/>
                  </a:xfrm>
                </p:grpSpPr>
                <p:sp>
                  <p:nvSpPr>
                    <p:cNvPr id="142" name="Rounded Rectangle 141"/>
                    <p:cNvSpPr/>
                    <p:nvPr/>
                  </p:nvSpPr>
                  <p:spPr>
                    <a:xfrm>
                      <a:off x="60593" y="2081211"/>
                      <a:ext cx="581025" cy="828675"/>
                    </a:xfrm>
                    <a:prstGeom prst="round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pic>
                  <p:nvPicPr>
                    <p:cNvPr id="143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9853" b="100000" l="9497" r="89944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0543841" flipH="1">
                      <a:off x="52057" y="1175159"/>
                      <a:ext cx="423269" cy="112792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144" name="Rectangle 143"/>
                    <p:cNvSpPr/>
                    <p:nvPr/>
                  </p:nvSpPr>
                  <p:spPr>
                    <a:xfrm>
                      <a:off x="142763" y="2303287"/>
                      <a:ext cx="416686" cy="384518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GB" sz="1400" dirty="0"/>
                        <a:t>9</a:t>
                      </a:r>
                    </a:p>
                  </p:txBody>
                </p:sp>
              </p:grpSp>
            </p:grpSp>
          </p:grpSp>
        </p:grpSp>
        <p:grpSp>
          <p:nvGrpSpPr>
            <p:cNvPr id="98" name="Group 97"/>
            <p:cNvGrpSpPr/>
            <p:nvPr/>
          </p:nvGrpSpPr>
          <p:grpSpPr>
            <a:xfrm>
              <a:off x="4989706" y="1321229"/>
              <a:ext cx="3249015" cy="1388514"/>
              <a:chOff x="5016885" y="1334568"/>
              <a:chExt cx="3249015" cy="1388514"/>
            </a:xfrm>
          </p:grpSpPr>
          <p:grpSp>
            <p:nvGrpSpPr>
              <p:cNvPr id="99" name="Group 98"/>
              <p:cNvGrpSpPr/>
              <p:nvPr/>
            </p:nvGrpSpPr>
            <p:grpSpPr>
              <a:xfrm>
                <a:off x="5016885" y="1334568"/>
                <a:ext cx="2429059" cy="1388514"/>
                <a:chOff x="83858" y="1321229"/>
                <a:chExt cx="2429059" cy="1388514"/>
              </a:xfrm>
            </p:grpSpPr>
            <p:grpSp>
              <p:nvGrpSpPr>
                <p:cNvPr id="109" name="Group 108"/>
                <p:cNvGrpSpPr/>
                <p:nvPr/>
              </p:nvGrpSpPr>
              <p:grpSpPr>
                <a:xfrm>
                  <a:off x="1307147" y="1321229"/>
                  <a:ext cx="1205770" cy="1388514"/>
                  <a:chOff x="1876082" y="1340508"/>
                  <a:chExt cx="1205770" cy="1388514"/>
                </a:xfrm>
              </p:grpSpPr>
              <p:grpSp>
                <p:nvGrpSpPr>
                  <p:cNvPr id="123" name="Group 122"/>
                  <p:cNvGrpSpPr/>
                  <p:nvPr/>
                </p:nvGrpSpPr>
                <p:grpSpPr>
                  <a:xfrm>
                    <a:off x="1876082" y="1340508"/>
                    <a:ext cx="390561" cy="1388514"/>
                    <a:chOff x="52057" y="1175159"/>
                    <a:chExt cx="589561" cy="1734727"/>
                  </a:xfrm>
                </p:grpSpPr>
                <p:sp>
                  <p:nvSpPr>
                    <p:cNvPr id="132" name="Rounded Rectangle 131"/>
                    <p:cNvSpPr/>
                    <p:nvPr/>
                  </p:nvSpPr>
                  <p:spPr>
                    <a:xfrm>
                      <a:off x="60593" y="2081211"/>
                      <a:ext cx="581025" cy="828675"/>
                    </a:xfrm>
                    <a:prstGeom prst="round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pic>
                  <p:nvPicPr>
                    <p:cNvPr id="133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9853" b="100000" l="9497" r="89944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0543841" flipH="1">
                      <a:off x="52057" y="1175159"/>
                      <a:ext cx="423269" cy="112792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134" name="Rectangle 133"/>
                    <p:cNvSpPr/>
                    <p:nvPr/>
                  </p:nvSpPr>
                  <p:spPr>
                    <a:xfrm>
                      <a:off x="73800" y="2303791"/>
                      <a:ext cx="554611" cy="384518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GB" sz="1400" dirty="0"/>
                        <a:t>16</a:t>
                      </a:r>
                    </a:p>
                  </p:txBody>
                </p:sp>
              </p:grpSp>
              <p:grpSp>
                <p:nvGrpSpPr>
                  <p:cNvPr id="124" name="Group 123"/>
                  <p:cNvGrpSpPr/>
                  <p:nvPr/>
                </p:nvGrpSpPr>
                <p:grpSpPr>
                  <a:xfrm>
                    <a:off x="2283339" y="1340508"/>
                    <a:ext cx="390561" cy="1388514"/>
                    <a:chOff x="52057" y="1175159"/>
                    <a:chExt cx="589561" cy="1734727"/>
                  </a:xfrm>
                </p:grpSpPr>
                <p:sp>
                  <p:nvSpPr>
                    <p:cNvPr id="129" name="Rounded Rectangle 128"/>
                    <p:cNvSpPr/>
                    <p:nvPr/>
                  </p:nvSpPr>
                  <p:spPr>
                    <a:xfrm>
                      <a:off x="60593" y="2081211"/>
                      <a:ext cx="581025" cy="828675"/>
                    </a:xfrm>
                    <a:prstGeom prst="round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pic>
                  <p:nvPicPr>
                    <p:cNvPr id="130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9853" b="100000" l="9497" r="89944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0543841" flipH="1">
                      <a:off x="52057" y="1175159"/>
                      <a:ext cx="423269" cy="112792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131" name="Rectangle 130"/>
                    <p:cNvSpPr/>
                    <p:nvPr/>
                  </p:nvSpPr>
                  <p:spPr>
                    <a:xfrm>
                      <a:off x="73800" y="2286617"/>
                      <a:ext cx="554611" cy="384518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GB" sz="1400" dirty="0"/>
                        <a:t>17</a:t>
                      </a:r>
                    </a:p>
                  </p:txBody>
                </p:sp>
              </p:grpSp>
              <p:grpSp>
                <p:nvGrpSpPr>
                  <p:cNvPr id="125" name="Group 124"/>
                  <p:cNvGrpSpPr/>
                  <p:nvPr/>
                </p:nvGrpSpPr>
                <p:grpSpPr>
                  <a:xfrm>
                    <a:off x="2691291" y="1340508"/>
                    <a:ext cx="390561" cy="1388514"/>
                    <a:chOff x="52057" y="1175159"/>
                    <a:chExt cx="589561" cy="1734727"/>
                  </a:xfrm>
                </p:grpSpPr>
                <p:sp>
                  <p:nvSpPr>
                    <p:cNvPr id="126" name="Rounded Rectangle 125"/>
                    <p:cNvSpPr/>
                    <p:nvPr/>
                  </p:nvSpPr>
                  <p:spPr>
                    <a:xfrm>
                      <a:off x="60593" y="2081211"/>
                      <a:ext cx="581025" cy="828675"/>
                    </a:xfrm>
                    <a:prstGeom prst="round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pic>
                  <p:nvPicPr>
                    <p:cNvPr id="127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9853" b="100000" l="9497" r="89944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0543841" flipH="1">
                      <a:off x="52057" y="1175159"/>
                      <a:ext cx="423269" cy="112792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128" name="Rectangle 127"/>
                    <p:cNvSpPr/>
                    <p:nvPr/>
                  </p:nvSpPr>
                  <p:spPr>
                    <a:xfrm>
                      <a:off x="73800" y="2286624"/>
                      <a:ext cx="554611" cy="384518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GB" sz="1400" dirty="0"/>
                        <a:t>18</a:t>
                      </a:r>
                    </a:p>
                  </p:txBody>
                </p:sp>
              </p:grpSp>
            </p:grpSp>
            <p:grpSp>
              <p:nvGrpSpPr>
                <p:cNvPr id="110" name="Group 109"/>
                <p:cNvGrpSpPr/>
                <p:nvPr/>
              </p:nvGrpSpPr>
              <p:grpSpPr>
                <a:xfrm>
                  <a:off x="83858" y="1321229"/>
                  <a:ext cx="1205770" cy="1388514"/>
                  <a:chOff x="1876082" y="1340508"/>
                  <a:chExt cx="1205770" cy="1388514"/>
                </a:xfrm>
              </p:grpSpPr>
              <p:grpSp>
                <p:nvGrpSpPr>
                  <p:cNvPr id="111" name="Group 110"/>
                  <p:cNvGrpSpPr/>
                  <p:nvPr/>
                </p:nvGrpSpPr>
                <p:grpSpPr>
                  <a:xfrm>
                    <a:off x="1876082" y="1340508"/>
                    <a:ext cx="390561" cy="1388514"/>
                    <a:chOff x="52057" y="1175159"/>
                    <a:chExt cx="589561" cy="1734727"/>
                  </a:xfrm>
                </p:grpSpPr>
                <p:sp>
                  <p:nvSpPr>
                    <p:cNvPr id="120" name="Rounded Rectangle 119"/>
                    <p:cNvSpPr/>
                    <p:nvPr/>
                  </p:nvSpPr>
                  <p:spPr>
                    <a:xfrm>
                      <a:off x="60593" y="2081211"/>
                      <a:ext cx="581025" cy="828675"/>
                    </a:xfrm>
                    <a:prstGeom prst="round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pic>
                  <p:nvPicPr>
                    <p:cNvPr id="121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9853" b="100000" l="9497" r="89944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0543841" flipH="1">
                      <a:off x="52057" y="1175159"/>
                      <a:ext cx="423269" cy="112792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122" name="Rectangle 121"/>
                    <p:cNvSpPr/>
                    <p:nvPr/>
                  </p:nvSpPr>
                  <p:spPr>
                    <a:xfrm>
                      <a:off x="87007" y="2297898"/>
                      <a:ext cx="554611" cy="384518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GB" sz="1400" dirty="0"/>
                        <a:t>13</a:t>
                      </a:r>
                    </a:p>
                  </p:txBody>
                </p:sp>
              </p:grpSp>
              <p:grpSp>
                <p:nvGrpSpPr>
                  <p:cNvPr id="112" name="Group 111"/>
                  <p:cNvGrpSpPr/>
                  <p:nvPr/>
                </p:nvGrpSpPr>
                <p:grpSpPr>
                  <a:xfrm>
                    <a:off x="2283339" y="1340508"/>
                    <a:ext cx="390561" cy="1388514"/>
                    <a:chOff x="52057" y="1175159"/>
                    <a:chExt cx="589561" cy="1734727"/>
                  </a:xfrm>
                </p:grpSpPr>
                <p:sp>
                  <p:nvSpPr>
                    <p:cNvPr id="117" name="Rounded Rectangle 116"/>
                    <p:cNvSpPr/>
                    <p:nvPr/>
                  </p:nvSpPr>
                  <p:spPr>
                    <a:xfrm>
                      <a:off x="60593" y="2081211"/>
                      <a:ext cx="581025" cy="828675"/>
                    </a:xfrm>
                    <a:prstGeom prst="round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pic>
                  <p:nvPicPr>
                    <p:cNvPr id="118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9853" b="100000" l="9497" r="89944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0543841" flipH="1">
                      <a:off x="52057" y="1175159"/>
                      <a:ext cx="423269" cy="112792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119" name="Rectangle 118"/>
                    <p:cNvSpPr/>
                    <p:nvPr/>
                  </p:nvSpPr>
                  <p:spPr>
                    <a:xfrm>
                      <a:off x="73800" y="2297419"/>
                      <a:ext cx="554611" cy="384518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GB" sz="1400" dirty="0"/>
                        <a:t>14</a:t>
                      </a:r>
                    </a:p>
                  </p:txBody>
                </p:sp>
              </p:grpSp>
              <p:grpSp>
                <p:nvGrpSpPr>
                  <p:cNvPr id="113" name="Group 112"/>
                  <p:cNvGrpSpPr/>
                  <p:nvPr/>
                </p:nvGrpSpPr>
                <p:grpSpPr>
                  <a:xfrm>
                    <a:off x="2691291" y="1340508"/>
                    <a:ext cx="390561" cy="1388514"/>
                    <a:chOff x="52057" y="1175159"/>
                    <a:chExt cx="589561" cy="1734727"/>
                  </a:xfrm>
                </p:grpSpPr>
                <p:sp>
                  <p:nvSpPr>
                    <p:cNvPr id="114" name="Rounded Rectangle 113"/>
                    <p:cNvSpPr/>
                    <p:nvPr/>
                  </p:nvSpPr>
                  <p:spPr>
                    <a:xfrm>
                      <a:off x="60593" y="2081211"/>
                      <a:ext cx="581025" cy="828675"/>
                    </a:xfrm>
                    <a:prstGeom prst="round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pic>
                  <p:nvPicPr>
                    <p:cNvPr id="115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4">
                              <a14:imgEffect>
                                <a14:backgroundRemoval t="9853" b="100000" l="9497" r="89944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0543841" flipH="1">
                      <a:off x="52057" y="1175159"/>
                      <a:ext cx="423269" cy="112792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116" name="Rectangle 115"/>
                    <p:cNvSpPr/>
                    <p:nvPr/>
                  </p:nvSpPr>
                  <p:spPr>
                    <a:xfrm>
                      <a:off x="73800" y="2298400"/>
                      <a:ext cx="554611" cy="384518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GB" sz="1400" dirty="0"/>
                        <a:t>15</a:t>
                      </a:r>
                    </a:p>
                  </p:txBody>
                </p:sp>
              </p:grpSp>
            </p:grpSp>
          </p:grpSp>
          <p:grpSp>
            <p:nvGrpSpPr>
              <p:cNvPr id="100" name="Group 99"/>
              <p:cNvGrpSpPr/>
              <p:nvPr/>
            </p:nvGrpSpPr>
            <p:grpSpPr>
              <a:xfrm>
                <a:off x="7468082" y="1334568"/>
                <a:ext cx="797818" cy="1388514"/>
                <a:chOff x="1876082" y="1340508"/>
                <a:chExt cx="797818" cy="1388514"/>
              </a:xfrm>
            </p:grpSpPr>
            <p:grpSp>
              <p:nvGrpSpPr>
                <p:cNvPr id="101" name="Group 100"/>
                <p:cNvGrpSpPr/>
                <p:nvPr/>
              </p:nvGrpSpPr>
              <p:grpSpPr>
                <a:xfrm>
                  <a:off x="1876082" y="1340508"/>
                  <a:ext cx="390561" cy="1388514"/>
                  <a:chOff x="52057" y="1175159"/>
                  <a:chExt cx="589561" cy="1734727"/>
                </a:xfrm>
              </p:grpSpPr>
              <p:sp>
                <p:nvSpPr>
                  <p:cNvPr id="106" name="Rounded Rectangle 105"/>
                  <p:cNvSpPr/>
                  <p:nvPr/>
                </p:nvSpPr>
                <p:spPr>
                  <a:xfrm>
                    <a:off x="60593" y="2081211"/>
                    <a:ext cx="581025" cy="828675"/>
                  </a:xfrm>
                  <a:prstGeom prst="roundRect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pic>
                <p:nvPicPr>
                  <p:cNvPr id="107" name="Picture 2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>
                    <a:extLst>
                      <a:ext uri="{BEBA8EAE-BF5A-486C-A8C5-ECC9F3942E4B}">
                        <a14:imgProps xmlns:a14="http://schemas.microsoft.com/office/drawing/2010/main">
                          <a14:imgLayer r:embed="rId4">
                            <a14:imgEffect>
                              <a14:backgroundRemoval t="9853" b="100000" l="9497" r="89944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 rot="10543841" flipH="1">
                    <a:off x="52057" y="1175159"/>
                    <a:ext cx="423269" cy="1127929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sp>
                <p:nvSpPr>
                  <p:cNvPr id="108" name="Rectangle 107"/>
                  <p:cNvSpPr/>
                  <p:nvPr/>
                </p:nvSpPr>
                <p:spPr>
                  <a:xfrm>
                    <a:off x="73800" y="2298400"/>
                    <a:ext cx="554611" cy="384518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en-GB" sz="1400" dirty="0"/>
                      <a:t>19</a:t>
                    </a:r>
                  </a:p>
                </p:txBody>
              </p:sp>
            </p:grpSp>
            <p:grpSp>
              <p:nvGrpSpPr>
                <p:cNvPr id="102" name="Group 101"/>
                <p:cNvGrpSpPr/>
                <p:nvPr/>
              </p:nvGrpSpPr>
              <p:grpSpPr>
                <a:xfrm>
                  <a:off x="2283339" y="1340508"/>
                  <a:ext cx="390561" cy="1388514"/>
                  <a:chOff x="52057" y="1175159"/>
                  <a:chExt cx="589561" cy="1734727"/>
                </a:xfrm>
              </p:grpSpPr>
              <p:sp>
                <p:nvSpPr>
                  <p:cNvPr id="103" name="Rounded Rectangle 102"/>
                  <p:cNvSpPr/>
                  <p:nvPr/>
                </p:nvSpPr>
                <p:spPr>
                  <a:xfrm>
                    <a:off x="60593" y="2081211"/>
                    <a:ext cx="581025" cy="828675"/>
                  </a:xfrm>
                  <a:prstGeom prst="roundRect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pic>
                <p:nvPicPr>
                  <p:cNvPr id="104" name="Picture 2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>
                    <a:extLst>
                      <a:ext uri="{BEBA8EAE-BF5A-486C-A8C5-ECC9F3942E4B}">
                        <a14:imgProps xmlns:a14="http://schemas.microsoft.com/office/drawing/2010/main">
                          <a14:imgLayer r:embed="rId4">
                            <a14:imgEffect>
                              <a14:backgroundRemoval t="9853" b="100000" l="9497" r="89944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 rot="10543841" flipH="1">
                    <a:off x="52057" y="1175159"/>
                    <a:ext cx="423269" cy="1127929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sp>
                <p:nvSpPr>
                  <p:cNvPr id="105" name="Rectangle 104"/>
                  <p:cNvSpPr/>
                  <p:nvPr/>
                </p:nvSpPr>
                <p:spPr>
                  <a:xfrm>
                    <a:off x="73800" y="2297418"/>
                    <a:ext cx="554611" cy="384518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en-GB" sz="1400" dirty="0"/>
                      <a:t>20</a:t>
                    </a:r>
                  </a:p>
                </p:txBody>
              </p:sp>
            </p:grpSp>
          </p:grpSp>
        </p:grpSp>
      </p:grpSp>
      <p:sp>
        <p:nvSpPr>
          <p:cNvPr id="189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92101" y="4950609"/>
            <a:ext cx="3290081" cy="1096834"/>
          </a:xfrm>
          <a:prstGeom prst="flowChartTerminator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 Point to and say the numbers in order from 1 to 20. </a:t>
            </a:r>
          </a:p>
        </p:txBody>
      </p:sp>
    </p:spTree>
    <p:extLst>
      <p:ext uri="{BB962C8B-B14F-4D97-AF65-F5344CB8AC3E}">
        <p14:creationId xmlns:p14="http://schemas.microsoft.com/office/powerpoint/2010/main" val="2047842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5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253746"/>
                </a:solidFill>
              </a:rPr>
              <a:t>Monday’s Lesson: </a:t>
            </a:r>
            <a:r>
              <a:rPr lang="en-GB" sz="2000" b="1" dirty="0">
                <a:solidFill>
                  <a:srgbClr val="006400"/>
                </a:solidFill>
              </a:rPr>
              <a:t>Count, read and write numbers to 20 in numerals. </a:t>
            </a:r>
            <a:r>
              <a:rPr lang="en-GB" sz="2000" b="1" dirty="0">
                <a:solidFill>
                  <a:srgbClr val="0000C8"/>
                </a:solidFill>
              </a:rPr>
              <a:t>Identify and place 2-digit numbers on a number line.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37452" y="1649259"/>
            <a:ext cx="8712994" cy="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1739806" y="988593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Rounded Rectangle 6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142763" y="2310882"/>
              <a:ext cx="416686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4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147063" y="988593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3" name="Rounded Rectangle 12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Rectangle 14"/>
            <p:cNvSpPr/>
            <p:nvPr/>
          </p:nvSpPr>
          <p:spPr>
            <a:xfrm>
              <a:off x="142763" y="2303289"/>
              <a:ext cx="416686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5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2555015" y="988593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Rounded Rectangle 16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Rectangle 18"/>
            <p:cNvSpPr/>
            <p:nvPr/>
          </p:nvSpPr>
          <p:spPr>
            <a:xfrm>
              <a:off x="142763" y="2303287"/>
              <a:ext cx="416686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6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516517" y="988593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" name="Rounded Rectangle 20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 22"/>
            <p:cNvSpPr/>
            <p:nvPr/>
          </p:nvSpPr>
          <p:spPr>
            <a:xfrm>
              <a:off x="142763" y="2310882"/>
              <a:ext cx="416686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23774" y="988593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" name="Rounded Rectangle 24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Rectangle 26"/>
            <p:cNvSpPr/>
            <p:nvPr/>
          </p:nvSpPr>
          <p:spPr>
            <a:xfrm>
              <a:off x="142763" y="2303289"/>
              <a:ext cx="416686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2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1331726" y="988593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9" name="Rounded Rectangle 28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Rectangle 30"/>
            <p:cNvSpPr/>
            <p:nvPr/>
          </p:nvSpPr>
          <p:spPr>
            <a:xfrm>
              <a:off x="142763" y="2303287"/>
              <a:ext cx="416686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3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4191003" y="988593"/>
            <a:ext cx="396966" cy="1388514"/>
            <a:chOff x="52057" y="1175159"/>
            <a:chExt cx="599230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3" name="Rounded Rectangle 32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Rectangle 34"/>
            <p:cNvSpPr/>
            <p:nvPr/>
          </p:nvSpPr>
          <p:spPr>
            <a:xfrm>
              <a:off x="96676" y="2303286"/>
              <a:ext cx="554611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10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4598260" y="988593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7" name="Rounded Rectangle 36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8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Rectangle 38"/>
            <p:cNvSpPr/>
            <p:nvPr/>
          </p:nvSpPr>
          <p:spPr>
            <a:xfrm>
              <a:off x="87007" y="2303289"/>
              <a:ext cx="554611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11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5006212" y="988593"/>
            <a:ext cx="401684" cy="1388514"/>
            <a:chOff x="52057" y="1175159"/>
            <a:chExt cx="60635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1" name="Rounded Rectangle 40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Rectangle 42"/>
            <p:cNvSpPr/>
            <p:nvPr/>
          </p:nvSpPr>
          <p:spPr>
            <a:xfrm>
              <a:off x="103797" y="2303285"/>
              <a:ext cx="554611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12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2967714" y="988593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5" name="Rounded Rectangle 44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Rectangle 46"/>
            <p:cNvSpPr/>
            <p:nvPr/>
          </p:nvSpPr>
          <p:spPr>
            <a:xfrm>
              <a:off x="142763" y="2310882"/>
              <a:ext cx="416686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7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374971" y="988593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9" name="Rounded Rectangle 48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" name="Rectangle 50"/>
            <p:cNvSpPr/>
            <p:nvPr/>
          </p:nvSpPr>
          <p:spPr>
            <a:xfrm>
              <a:off x="142763" y="2303289"/>
              <a:ext cx="416686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8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3782923" y="988593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3" name="Rounded Rectangle 52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5" name="Rectangle 54"/>
            <p:cNvSpPr/>
            <p:nvPr/>
          </p:nvSpPr>
          <p:spPr>
            <a:xfrm>
              <a:off x="142763" y="2303287"/>
              <a:ext cx="416686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9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6645654" y="988593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7" name="Rounded Rectangle 56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8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9" name="Rectangle 58"/>
            <p:cNvSpPr/>
            <p:nvPr/>
          </p:nvSpPr>
          <p:spPr>
            <a:xfrm>
              <a:off x="73800" y="2303791"/>
              <a:ext cx="554611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16</a:t>
              </a: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7052911" y="988593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1" name="Rounded Rectangle 60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3" name="Rectangle 62"/>
            <p:cNvSpPr/>
            <p:nvPr/>
          </p:nvSpPr>
          <p:spPr>
            <a:xfrm>
              <a:off x="73800" y="2286617"/>
              <a:ext cx="554611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17</a:t>
              </a: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7460863" y="988593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5" name="Rounded Rectangle 64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7" name="Rectangle 66"/>
            <p:cNvSpPr/>
            <p:nvPr/>
          </p:nvSpPr>
          <p:spPr>
            <a:xfrm>
              <a:off x="73800" y="2286624"/>
              <a:ext cx="554611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18</a:t>
              </a: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5422365" y="988593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9" name="Rounded Rectangle 68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" name="Rectangle 70"/>
            <p:cNvSpPr/>
            <p:nvPr/>
          </p:nvSpPr>
          <p:spPr>
            <a:xfrm>
              <a:off x="87007" y="2297898"/>
              <a:ext cx="554611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13</a:t>
              </a: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5829622" y="988593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3" name="Rounded Rectangle 72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5" name="Rectangle 74"/>
            <p:cNvSpPr/>
            <p:nvPr/>
          </p:nvSpPr>
          <p:spPr>
            <a:xfrm>
              <a:off x="73800" y="2297419"/>
              <a:ext cx="554611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14</a:t>
              </a: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6237574" y="988593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7" name="Rounded Rectangle 76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8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9" name="Rectangle 78"/>
            <p:cNvSpPr/>
            <p:nvPr/>
          </p:nvSpPr>
          <p:spPr>
            <a:xfrm>
              <a:off x="73800" y="2298400"/>
              <a:ext cx="554611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15</a:t>
              </a:r>
            </a:p>
          </p:txBody>
        </p:sp>
      </p:grpSp>
      <p:sp>
        <p:nvSpPr>
          <p:cNvPr id="80" name="Rounded Rectangle 79"/>
          <p:cNvSpPr/>
          <p:nvPr/>
        </p:nvSpPr>
        <p:spPr>
          <a:xfrm>
            <a:off x="7879217" y="1713817"/>
            <a:ext cx="384906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7873562" y="988593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Rectangle 81"/>
          <p:cNvSpPr/>
          <p:nvPr/>
        </p:nvSpPr>
        <p:spPr>
          <a:xfrm>
            <a:off x="7887966" y="1887660"/>
            <a:ext cx="3674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19</a:t>
            </a:r>
          </a:p>
        </p:txBody>
      </p:sp>
      <p:sp>
        <p:nvSpPr>
          <p:cNvPr id="83" name="Rounded Rectangle 82"/>
          <p:cNvSpPr/>
          <p:nvPr/>
        </p:nvSpPr>
        <p:spPr>
          <a:xfrm>
            <a:off x="8286474" y="1713817"/>
            <a:ext cx="384906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8280819" y="988593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5" name="Rectangle 84"/>
          <p:cNvSpPr/>
          <p:nvPr/>
        </p:nvSpPr>
        <p:spPr>
          <a:xfrm>
            <a:off x="8295223" y="1886874"/>
            <a:ext cx="3674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20</a:t>
            </a:r>
          </a:p>
        </p:txBody>
      </p:sp>
      <p:grpSp>
        <p:nvGrpSpPr>
          <p:cNvPr id="86" name="Group 85">
            <a:extLst>
              <a:ext uri="{FF2B5EF4-FFF2-40B4-BE49-F238E27FC236}">
                <a16:creationId xmlns:a16="http://schemas.microsoft.com/office/drawing/2014/main" id="{7BB30A5C-334A-4DE7-8017-2D88CC0A727C}"/>
              </a:ext>
            </a:extLst>
          </p:cNvPr>
          <p:cNvGrpSpPr/>
          <p:nvPr/>
        </p:nvGrpSpPr>
        <p:grpSpPr>
          <a:xfrm>
            <a:off x="3370991" y="4064543"/>
            <a:ext cx="2801678" cy="1569186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7" name="Speech Bubble: Rectangle with Corners Rounded 14">
              <a:extLst>
                <a:ext uri="{FF2B5EF4-FFF2-40B4-BE49-F238E27FC236}">
                  <a16:creationId xmlns:a16="http://schemas.microsoft.com/office/drawing/2014/main" id="{C5C595CE-B7F4-4D5E-A864-1E044BBD6CB2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-59741"/>
                <a:gd name="adj2" fmla="val 66793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Which numbers did I move?</a:t>
              </a:r>
            </a:p>
          </p:txBody>
        </p:sp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E6B10444-E519-49CD-A529-0F22C67FF3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7BB30A5C-334A-4DE7-8017-2D88CC0A727C}"/>
              </a:ext>
            </a:extLst>
          </p:cNvPr>
          <p:cNvGrpSpPr/>
          <p:nvPr/>
        </p:nvGrpSpPr>
        <p:grpSpPr>
          <a:xfrm>
            <a:off x="6026807" y="2919653"/>
            <a:ext cx="2801678" cy="1569186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0" name="Speech Bubble: Rectangle with Corners Rounded 14">
              <a:extLst>
                <a:ext uri="{FF2B5EF4-FFF2-40B4-BE49-F238E27FC236}">
                  <a16:creationId xmlns:a16="http://schemas.microsoft.com/office/drawing/2014/main" id="{C5C595CE-B7F4-4D5E-A864-1E044BBD6CB2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48025"/>
                <a:gd name="adj2" fmla="val 76688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How can you tell?</a:t>
              </a:r>
            </a:p>
          </p:txBody>
        </p:sp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E6B10444-E519-49CD-A529-0F22C67FF3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  <p:sp>
        <p:nvSpPr>
          <p:cNvPr id="92" name="Rectangle 91"/>
          <p:cNvSpPr/>
          <p:nvPr/>
        </p:nvSpPr>
        <p:spPr>
          <a:xfrm>
            <a:off x="5482454" y="1891975"/>
            <a:ext cx="276038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93" name="Rectangle 92"/>
          <p:cNvSpPr/>
          <p:nvPr/>
        </p:nvSpPr>
        <p:spPr>
          <a:xfrm>
            <a:off x="2982118" y="1891569"/>
            <a:ext cx="36740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1400" dirty="0"/>
              <a:t>13</a:t>
            </a:r>
          </a:p>
        </p:txBody>
      </p:sp>
      <p:sp>
        <p:nvSpPr>
          <p:cNvPr id="94" name="Speech Bubble: Rectangle with Corners Rounded 10">
            <a:extLst>
              <a:ext uri="{FF2B5EF4-FFF2-40B4-BE49-F238E27FC236}">
                <a16:creationId xmlns:a16="http://schemas.microsoft.com/office/drawing/2014/main" id="{5A909F29-2E54-4DEE-A23E-A8C81C51AD7F}"/>
              </a:ext>
            </a:extLst>
          </p:cNvPr>
          <p:cNvSpPr/>
          <p:nvPr/>
        </p:nvSpPr>
        <p:spPr>
          <a:xfrm>
            <a:off x="800337" y="2759764"/>
            <a:ext cx="3169035" cy="1843799"/>
          </a:xfrm>
          <a:prstGeom prst="wedgeEllipseCallout">
            <a:avLst>
              <a:gd name="adj1" fmla="val -72844"/>
              <a:gd name="adj2" fmla="val 48704"/>
            </a:avLst>
          </a:prstGeom>
          <a:blipFill dpi="0"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Close your eyes while I swap two cards...</a:t>
            </a:r>
          </a:p>
        </p:txBody>
      </p:sp>
    </p:spTree>
    <p:extLst>
      <p:ext uri="{BB962C8B-B14F-4D97-AF65-F5344CB8AC3E}">
        <p14:creationId xmlns:p14="http://schemas.microsoft.com/office/powerpoint/2010/main" val="2220768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93" grpId="0" animBg="1"/>
      <p:bldP spid="9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6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</a:t>
            </a:r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116681" y="2028825"/>
            <a:ext cx="8712994" cy="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Group 21"/>
          <p:cNvGrpSpPr/>
          <p:nvPr/>
        </p:nvGrpSpPr>
        <p:grpSpPr>
          <a:xfrm>
            <a:off x="1619035" y="1368159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1" name="Rounded Rectangle 30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" name="Rectangle 32"/>
            <p:cNvSpPr/>
            <p:nvPr/>
          </p:nvSpPr>
          <p:spPr>
            <a:xfrm>
              <a:off x="142763" y="2310882"/>
              <a:ext cx="416686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4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2026292" y="1368159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8" name="Rounded Rectangle 27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Rectangle 29"/>
            <p:cNvSpPr/>
            <p:nvPr/>
          </p:nvSpPr>
          <p:spPr>
            <a:xfrm>
              <a:off x="142763" y="2303289"/>
              <a:ext cx="416686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5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2434244" y="1368159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" name="Rounded Rectangle 24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Rectangle 26"/>
            <p:cNvSpPr/>
            <p:nvPr/>
          </p:nvSpPr>
          <p:spPr>
            <a:xfrm>
              <a:off x="142763" y="2303287"/>
              <a:ext cx="416686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6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95746" y="1368159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5" name="Rounded Rectangle 44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Rectangle 46"/>
            <p:cNvSpPr/>
            <p:nvPr/>
          </p:nvSpPr>
          <p:spPr>
            <a:xfrm>
              <a:off x="142763" y="2310882"/>
              <a:ext cx="416686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803003" y="1368159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2" name="Rounded Rectangle 41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" name="Rectangle 43"/>
            <p:cNvSpPr/>
            <p:nvPr/>
          </p:nvSpPr>
          <p:spPr>
            <a:xfrm>
              <a:off x="142763" y="2303289"/>
              <a:ext cx="416686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2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210955" y="1368159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9" name="Rounded Rectangle 38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Rectangle 40"/>
            <p:cNvSpPr/>
            <p:nvPr/>
          </p:nvSpPr>
          <p:spPr>
            <a:xfrm>
              <a:off x="142763" y="2303287"/>
              <a:ext cx="416686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3</a:t>
              </a: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070232" y="1368159"/>
            <a:ext cx="396966" cy="1388514"/>
            <a:chOff x="52057" y="1175159"/>
            <a:chExt cx="599230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3" name="Rounded Rectangle 72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5" name="Rectangle 74"/>
            <p:cNvSpPr/>
            <p:nvPr/>
          </p:nvSpPr>
          <p:spPr>
            <a:xfrm>
              <a:off x="96676" y="2303286"/>
              <a:ext cx="554611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10</a:t>
              </a: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477489" y="1368159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0" name="Rounded Rectangle 69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2" name="Rectangle 71"/>
            <p:cNvSpPr/>
            <p:nvPr/>
          </p:nvSpPr>
          <p:spPr>
            <a:xfrm>
              <a:off x="87007" y="2303289"/>
              <a:ext cx="554611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11</a:t>
              </a: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4885441" y="1368159"/>
            <a:ext cx="401684" cy="1388514"/>
            <a:chOff x="52057" y="1175159"/>
            <a:chExt cx="60635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7" name="Rounded Rectangle 66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8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9" name="Rectangle 68"/>
            <p:cNvSpPr/>
            <p:nvPr/>
          </p:nvSpPr>
          <p:spPr>
            <a:xfrm>
              <a:off x="103797" y="2303285"/>
              <a:ext cx="554611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12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846943" y="1368159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1" name="Rounded Rectangle 60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3" name="Rectangle 62"/>
            <p:cNvSpPr/>
            <p:nvPr/>
          </p:nvSpPr>
          <p:spPr>
            <a:xfrm>
              <a:off x="142763" y="2310882"/>
              <a:ext cx="416686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7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3254200" y="1368159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8" name="Rounded Rectangle 57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9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Rectangle 59"/>
            <p:cNvSpPr/>
            <p:nvPr/>
          </p:nvSpPr>
          <p:spPr>
            <a:xfrm>
              <a:off x="142763" y="2303289"/>
              <a:ext cx="416686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8</a:t>
              </a: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3662152" y="1368159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5" name="Rounded Rectangle 54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7" name="Rectangle 56"/>
            <p:cNvSpPr/>
            <p:nvPr/>
          </p:nvSpPr>
          <p:spPr>
            <a:xfrm>
              <a:off x="142763" y="2303287"/>
              <a:ext cx="416686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9</a:t>
              </a: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6524883" y="1368159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9" name="Rounded Rectangle 128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1" name="Rectangle 130"/>
            <p:cNvSpPr/>
            <p:nvPr/>
          </p:nvSpPr>
          <p:spPr>
            <a:xfrm>
              <a:off x="73800" y="2303791"/>
              <a:ext cx="554611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16</a:t>
              </a:r>
            </a:p>
          </p:txBody>
        </p:sp>
      </p:grpSp>
      <p:grpSp>
        <p:nvGrpSpPr>
          <p:cNvPr id="121" name="Group 120"/>
          <p:cNvGrpSpPr/>
          <p:nvPr/>
        </p:nvGrpSpPr>
        <p:grpSpPr>
          <a:xfrm>
            <a:off x="6932140" y="1368159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6" name="Rounded Rectangle 125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7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8" name="Rectangle 127"/>
            <p:cNvSpPr/>
            <p:nvPr/>
          </p:nvSpPr>
          <p:spPr>
            <a:xfrm>
              <a:off x="73800" y="2286617"/>
              <a:ext cx="554611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17</a:t>
              </a:r>
            </a:p>
          </p:txBody>
        </p:sp>
      </p:grpSp>
      <p:grpSp>
        <p:nvGrpSpPr>
          <p:cNvPr id="122" name="Group 121"/>
          <p:cNvGrpSpPr/>
          <p:nvPr/>
        </p:nvGrpSpPr>
        <p:grpSpPr>
          <a:xfrm>
            <a:off x="7340092" y="1368159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3" name="Rounded Rectangle 122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5" name="Rectangle 124"/>
            <p:cNvSpPr/>
            <p:nvPr/>
          </p:nvSpPr>
          <p:spPr>
            <a:xfrm>
              <a:off x="73800" y="2286624"/>
              <a:ext cx="554611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18</a:t>
              </a: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5301594" y="1368159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7" name="Rounded Rectangle 116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8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9" name="Rectangle 118"/>
            <p:cNvSpPr/>
            <p:nvPr/>
          </p:nvSpPr>
          <p:spPr>
            <a:xfrm>
              <a:off x="87007" y="2297898"/>
              <a:ext cx="554611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13</a:t>
              </a:r>
            </a:p>
          </p:txBody>
        </p:sp>
      </p:grpSp>
      <p:grpSp>
        <p:nvGrpSpPr>
          <p:cNvPr id="109" name="Group 108"/>
          <p:cNvGrpSpPr/>
          <p:nvPr/>
        </p:nvGrpSpPr>
        <p:grpSpPr>
          <a:xfrm>
            <a:off x="5708851" y="1368159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4" name="Rounded Rectangle 113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5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6" name="Rectangle 115"/>
            <p:cNvSpPr/>
            <p:nvPr/>
          </p:nvSpPr>
          <p:spPr>
            <a:xfrm>
              <a:off x="73800" y="2297419"/>
              <a:ext cx="554611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14</a:t>
              </a:r>
            </a:p>
          </p:txBody>
        </p:sp>
      </p:grpSp>
      <p:grpSp>
        <p:nvGrpSpPr>
          <p:cNvPr id="110" name="Group 109"/>
          <p:cNvGrpSpPr/>
          <p:nvPr/>
        </p:nvGrpSpPr>
        <p:grpSpPr>
          <a:xfrm>
            <a:off x="6116803" y="1368159"/>
            <a:ext cx="390561" cy="1388514"/>
            <a:chOff x="52057" y="1175159"/>
            <a:chExt cx="589561" cy="173472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1" name="Rounded Rectangle 110"/>
            <p:cNvSpPr/>
            <p:nvPr/>
          </p:nvSpPr>
          <p:spPr>
            <a:xfrm>
              <a:off x="60593" y="2081211"/>
              <a:ext cx="581025" cy="82867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853" b="100000" l="9497" r="89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43841" flipH="1">
              <a:off x="52057" y="1175159"/>
              <a:ext cx="423269" cy="1127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3" name="Rectangle 112"/>
            <p:cNvSpPr/>
            <p:nvPr/>
          </p:nvSpPr>
          <p:spPr>
            <a:xfrm>
              <a:off x="73800" y="2298400"/>
              <a:ext cx="554611" cy="3845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15</a:t>
              </a:r>
            </a:p>
          </p:txBody>
        </p:sp>
      </p:grpSp>
      <p:sp>
        <p:nvSpPr>
          <p:cNvPr id="91" name="Rounded Rectangle 90"/>
          <p:cNvSpPr/>
          <p:nvPr/>
        </p:nvSpPr>
        <p:spPr>
          <a:xfrm>
            <a:off x="7758446" y="2093383"/>
            <a:ext cx="384906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7752791" y="136815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" name="Rectangle 92"/>
          <p:cNvSpPr/>
          <p:nvPr/>
        </p:nvSpPr>
        <p:spPr>
          <a:xfrm>
            <a:off x="7767195" y="2267226"/>
            <a:ext cx="3674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19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8165703" y="2093383"/>
            <a:ext cx="384906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8160048" y="136815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" name="Rectangle 89"/>
          <p:cNvSpPr/>
          <p:nvPr/>
        </p:nvSpPr>
        <p:spPr>
          <a:xfrm>
            <a:off x="8174452" y="2266440"/>
            <a:ext cx="3674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20</a:t>
            </a:r>
          </a:p>
        </p:txBody>
      </p: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7BB30A5C-334A-4DE7-8017-2D88CC0A727C}"/>
              </a:ext>
            </a:extLst>
          </p:cNvPr>
          <p:cNvGrpSpPr/>
          <p:nvPr/>
        </p:nvGrpSpPr>
        <p:grpSpPr>
          <a:xfrm>
            <a:off x="3722241" y="2882580"/>
            <a:ext cx="3003345" cy="1689654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1" name="Speech Bubble: Rectangle with Corners Rounded 14">
              <a:extLst>
                <a:ext uri="{FF2B5EF4-FFF2-40B4-BE49-F238E27FC236}">
                  <a16:creationId xmlns:a16="http://schemas.microsoft.com/office/drawing/2014/main" id="{C5C595CE-B7F4-4D5E-A864-1E044BBD6CB2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-77549"/>
                <a:gd name="adj2" fmla="val -15915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Which numbers did I move this time?</a:t>
              </a:r>
            </a:p>
          </p:txBody>
        </p:sp>
        <p:pic>
          <p:nvPicPr>
            <p:cNvPr id="102" name="Picture 101">
              <a:extLst>
                <a:ext uri="{FF2B5EF4-FFF2-40B4-BE49-F238E27FC236}">
                  <a16:creationId xmlns:a16="http://schemas.microsoft.com/office/drawing/2014/main" id="{E6B10444-E519-49CD-A529-0F22C67FF3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7BB30A5C-334A-4DE7-8017-2D88CC0A727C}"/>
              </a:ext>
            </a:extLst>
          </p:cNvPr>
          <p:cNvGrpSpPr/>
          <p:nvPr/>
        </p:nvGrpSpPr>
        <p:grpSpPr>
          <a:xfrm>
            <a:off x="6068044" y="4149458"/>
            <a:ext cx="2801678" cy="1569186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4" name="Speech Bubble: Rectangle with Corners Rounded 14">
              <a:extLst>
                <a:ext uri="{FF2B5EF4-FFF2-40B4-BE49-F238E27FC236}">
                  <a16:creationId xmlns:a16="http://schemas.microsoft.com/office/drawing/2014/main" id="{C5C595CE-B7F4-4D5E-A864-1E044BBD6CB2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-59741"/>
                <a:gd name="adj2" fmla="val 66793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How can you tell?</a:t>
              </a:r>
            </a:p>
          </p:txBody>
        </p:sp>
        <p:pic>
          <p:nvPicPr>
            <p:cNvPr id="105" name="Picture 104">
              <a:extLst>
                <a:ext uri="{FF2B5EF4-FFF2-40B4-BE49-F238E27FC236}">
                  <a16:creationId xmlns:a16="http://schemas.microsoft.com/office/drawing/2014/main" id="{E6B10444-E519-49CD-A529-0F22C67FF3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  <p:sp>
        <p:nvSpPr>
          <p:cNvPr id="132" name="Rectangle 131"/>
          <p:cNvSpPr/>
          <p:nvPr/>
        </p:nvSpPr>
        <p:spPr>
          <a:xfrm>
            <a:off x="4945530" y="2277335"/>
            <a:ext cx="276038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133" name="Rectangle 132"/>
          <p:cNvSpPr/>
          <p:nvPr/>
        </p:nvSpPr>
        <p:spPr>
          <a:xfrm>
            <a:off x="3676556" y="2271099"/>
            <a:ext cx="367408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1400" dirty="0"/>
              <a:t>12</a:t>
            </a:r>
          </a:p>
        </p:txBody>
      </p:sp>
      <p:sp>
        <p:nvSpPr>
          <p:cNvPr id="94" name="Speech Bubble: Rectangle with Corners Rounded 10">
            <a:extLst>
              <a:ext uri="{FF2B5EF4-FFF2-40B4-BE49-F238E27FC236}">
                <a16:creationId xmlns:a16="http://schemas.microsoft.com/office/drawing/2014/main" id="{1DC18F43-1307-4017-8EE7-D946D7EC74BA}"/>
              </a:ext>
            </a:extLst>
          </p:cNvPr>
          <p:cNvSpPr/>
          <p:nvPr/>
        </p:nvSpPr>
        <p:spPr>
          <a:xfrm>
            <a:off x="960731" y="4078111"/>
            <a:ext cx="3169035" cy="1843799"/>
          </a:xfrm>
          <a:prstGeom prst="wedgeEllipseCallout">
            <a:avLst>
              <a:gd name="adj1" fmla="val -72844"/>
              <a:gd name="adj2" fmla="val 48704"/>
            </a:avLst>
          </a:prstGeom>
          <a:blipFill dpi="0"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Close your eyes while I swap two other cards...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253746"/>
                </a:solidFill>
              </a:rPr>
              <a:t>Monday’s Lesson: </a:t>
            </a:r>
            <a:r>
              <a:rPr lang="en-GB" sz="2000" b="1" dirty="0">
                <a:solidFill>
                  <a:srgbClr val="006400"/>
                </a:solidFill>
              </a:rPr>
              <a:t>Count, read and write numbers to 20 in numerals. </a:t>
            </a:r>
            <a:r>
              <a:rPr lang="en-GB" sz="2000" b="1" dirty="0">
                <a:solidFill>
                  <a:srgbClr val="0000C8"/>
                </a:solidFill>
              </a:rPr>
              <a:t>Identify and place 2-digit numbers on a number line. </a:t>
            </a:r>
          </a:p>
        </p:txBody>
      </p:sp>
    </p:spTree>
    <p:extLst>
      <p:ext uri="{BB962C8B-B14F-4D97-AF65-F5344CB8AC3E}">
        <p14:creationId xmlns:p14="http://schemas.microsoft.com/office/powerpoint/2010/main" val="2580509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0" animBg="1"/>
      <p:bldP spid="1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7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</a:t>
            </a:r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168440" y="1548285"/>
            <a:ext cx="8712994" cy="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ounded Rectangle 30"/>
          <p:cNvSpPr/>
          <p:nvPr/>
        </p:nvSpPr>
        <p:spPr>
          <a:xfrm>
            <a:off x="1676449" y="1612843"/>
            <a:ext cx="384906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1670794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Rectangle 32"/>
          <p:cNvSpPr/>
          <p:nvPr/>
        </p:nvSpPr>
        <p:spPr>
          <a:xfrm>
            <a:off x="1730883" y="1796677"/>
            <a:ext cx="2760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4</a:t>
            </a:r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2078051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2083706" y="1612843"/>
            <a:ext cx="384906" cy="663290"/>
            <a:chOff x="2031947" y="2093383"/>
            <a:chExt cx="384906" cy="66329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8" name="Rounded Rectangle 27"/>
            <p:cNvSpPr/>
            <p:nvPr/>
          </p:nvSpPr>
          <p:spPr>
            <a:xfrm>
              <a:off x="2031947" y="2093383"/>
              <a:ext cx="384906" cy="66329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2086381" y="2271139"/>
              <a:ext cx="27603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5</a:t>
              </a:r>
            </a:p>
          </p:txBody>
        </p:sp>
      </p:grpSp>
      <p:sp>
        <p:nvSpPr>
          <p:cNvPr id="25" name="Rounded Rectangle 24"/>
          <p:cNvSpPr/>
          <p:nvPr/>
        </p:nvSpPr>
        <p:spPr>
          <a:xfrm>
            <a:off x="2491658" y="1612843"/>
            <a:ext cx="384906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2486003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Rectangle 26"/>
          <p:cNvSpPr/>
          <p:nvPr/>
        </p:nvSpPr>
        <p:spPr>
          <a:xfrm>
            <a:off x="2546092" y="1790598"/>
            <a:ext cx="2760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6</a:t>
            </a: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447505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453160" y="1612843"/>
            <a:ext cx="384906" cy="663290"/>
            <a:chOff x="401401" y="2093383"/>
            <a:chExt cx="384906" cy="66329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5" name="Rounded Rectangle 44"/>
            <p:cNvSpPr/>
            <p:nvPr/>
          </p:nvSpPr>
          <p:spPr>
            <a:xfrm>
              <a:off x="401401" y="2093383"/>
              <a:ext cx="384906" cy="66329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ectangle 46"/>
            <p:cNvSpPr/>
            <p:nvPr/>
          </p:nvSpPr>
          <p:spPr>
            <a:xfrm>
              <a:off x="455835" y="2277217"/>
              <a:ext cx="27603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</a:t>
              </a:r>
            </a:p>
          </p:txBody>
        </p:sp>
      </p:grpSp>
      <p:sp>
        <p:nvSpPr>
          <p:cNvPr id="42" name="Rounded Rectangle 41"/>
          <p:cNvSpPr/>
          <p:nvPr/>
        </p:nvSpPr>
        <p:spPr>
          <a:xfrm>
            <a:off x="860417" y="1612843"/>
            <a:ext cx="384906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854762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43"/>
          <p:cNvSpPr/>
          <p:nvPr/>
        </p:nvSpPr>
        <p:spPr>
          <a:xfrm>
            <a:off x="914851" y="1790599"/>
            <a:ext cx="2760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268369" y="1612843"/>
            <a:ext cx="384906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1262714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Rectangle 40"/>
          <p:cNvSpPr/>
          <p:nvPr/>
        </p:nvSpPr>
        <p:spPr>
          <a:xfrm>
            <a:off x="1322803" y="1790598"/>
            <a:ext cx="2760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3</a:t>
            </a:r>
          </a:p>
        </p:txBody>
      </p:sp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4121991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4127646" y="1612843"/>
            <a:ext cx="391311" cy="663290"/>
            <a:chOff x="4075887" y="2093383"/>
            <a:chExt cx="391311" cy="66329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3" name="Rounded Rectangle 72"/>
            <p:cNvSpPr/>
            <p:nvPr/>
          </p:nvSpPr>
          <p:spPr>
            <a:xfrm>
              <a:off x="4075887" y="2093383"/>
              <a:ext cx="384906" cy="66329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Rectangle 74"/>
            <p:cNvSpPr/>
            <p:nvPr/>
          </p:nvSpPr>
          <p:spPr>
            <a:xfrm>
              <a:off x="4099790" y="2271137"/>
              <a:ext cx="36740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10</a:t>
              </a:r>
            </a:p>
          </p:txBody>
        </p:sp>
      </p:grpSp>
      <p:sp>
        <p:nvSpPr>
          <p:cNvPr id="70" name="Rounded Rectangle 69"/>
          <p:cNvSpPr/>
          <p:nvPr/>
        </p:nvSpPr>
        <p:spPr>
          <a:xfrm>
            <a:off x="4534903" y="1612843"/>
            <a:ext cx="384906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4529248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Rectangle 71"/>
          <p:cNvSpPr/>
          <p:nvPr/>
        </p:nvSpPr>
        <p:spPr>
          <a:xfrm>
            <a:off x="4552401" y="1790599"/>
            <a:ext cx="3674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11</a:t>
            </a:r>
          </a:p>
        </p:txBody>
      </p:sp>
      <p:sp>
        <p:nvSpPr>
          <p:cNvPr id="67" name="Rounded Rectangle 66"/>
          <p:cNvSpPr/>
          <p:nvPr/>
        </p:nvSpPr>
        <p:spPr>
          <a:xfrm>
            <a:off x="4942855" y="1612843"/>
            <a:ext cx="384907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4937200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Rectangle 68"/>
          <p:cNvSpPr/>
          <p:nvPr/>
        </p:nvSpPr>
        <p:spPr>
          <a:xfrm>
            <a:off x="4971476" y="1790596"/>
            <a:ext cx="3674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12</a:t>
            </a:r>
          </a:p>
        </p:txBody>
      </p:sp>
      <p:sp>
        <p:nvSpPr>
          <p:cNvPr id="61" name="Rounded Rectangle 60"/>
          <p:cNvSpPr/>
          <p:nvPr/>
        </p:nvSpPr>
        <p:spPr>
          <a:xfrm>
            <a:off x="2904357" y="1612843"/>
            <a:ext cx="384906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2898702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Rectangle 62"/>
          <p:cNvSpPr/>
          <p:nvPr/>
        </p:nvSpPr>
        <p:spPr>
          <a:xfrm>
            <a:off x="2958791" y="1796677"/>
            <a:ext cx="2760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3311614" y="1612843"/>
            <a:ext cx="384906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3305959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Rectangle 59"/>
          <p:cNvSpPr/>
          <p:nvPr/>
        </p:nvSpPr>
        <p:spPr>
          <a:xfrm>
            <a:off x="3366048" y="1790599"/>
            <a:ext cx="2760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3719566" y="1612843"/>
            <a:ext cx="384906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3713911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Rectangle 56"/>
          <p:cNvSpPr/>
          <p:nvPr/>
        </p:nvSpPr>
        <p:spPr>
          <a:xfrm>
            <a:off x="3774000" y="1790598"/>
            <a:ext cx="2760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129" name="Rounded Rectangle 128"/>
          <p:cNvSpPr/>
          <p:nvPr/>
        </p:nvSpPr>
        <p:spPr>
          <a:xfrm>
            <a:off x="6582297" y="1612843"/>
            <a:ext cx="384906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6576642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1" name="Rectangle 130"/>
          <p:cNvSpPr/>
          <p:nvPr/>
        </p:nvSpPr>
        <p:spPr>
          <a:xfrm>
            <a:off x="6591046" y="1791001"/>
            <a:ext cx="3674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16</a:t>
            </a:r>
          </a:p>
        </p:txBody>
      </p:sp>
      <p:sp>
        <p:nvSpPr>
          <p:cNvPr id="126" name="Rounded Rectangle 125"/>
          <p:cNvSpPr/>
          <p:nvPr/>
        </p:nvSpPr>
        <p:spPr>
          <a:xfrm>
            <a:off x="6989554" y="1612843"/>
            <a:ext cx="384906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6983899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8" name="Rectangle 127"/>
          <p:cNvSpPr/>
          <p:nvPr/>
        </p:nvSpPr>
        <p:spPr>
          <a:xfrm>
            <a:off x="6998303" y="1777255"/>
            <a:ext cx="3674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17</a:t>
            </a:r>
          </a:p>
        </p:txBody>
      </p:sp>
      <p:sp>
        <p:nvSpPr>
          <p:cNvPr id="123" name="Rounded Rectangle 122"/>
          <p:cNvSpPr/>
          <p:nvPr/>
        </p:nvSpPr>
        <p:spPr>
          <a:xfrm>
            <a:off x="7397506" y="1612843"/>
            <a:ext cx="384906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7391851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5" name="Rectangle 124"/>
          <p:cNvSpPr/>
          <p:nvPr/>
        </p:nvSpPr>
        <p:spPr>
          <a:xfrm>
            <a:off x="7406255" y="1777260"/>
            <a:ext cx="3674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18</a:t>
            </a:r>
          </a:p>
        </p:txBody>
      </p:sp>
      <p:sp>
        <p:nvSpPr>
          <p:cNvPr id="117" name="Rounded Rectangle 116"/>
          <p:cNvSpPr/>
          <p:nvPr/>
        </p:nvSpPr>
        <p:spPr>
          <a:xfrm>
            <a:off x="5359008" y="1612843"/>
            <a:ext cx="384906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5353353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9" name="Rectangle 118"/>
          <p:cNvSpPr/>
          <p:nvPr/>
        </p:nvSpPr>
        <p:spPr>
          <a:xfrm>
            <a:off x="5376506" y="1786284"/>
            <a:ext cx="3674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13</a:t>
            </a:r>
          </a:p>
        </p:txBody>
      </p:sp>
      <p:sp>
        <p:nvSpPr>
          <p:cNvPr id="114" name="Rounded Rectangle 113"/>
          <p:cNvSpPr/>
          <p:nvPr/>
        </p:nvSpPr>
        <p:spPr>
          <a:xfrm>
            <a:off x="5766265" y="1612843"/>
            <a:ext cx="384906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5760610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6" name="Rectangle 115"/>
          <p:cNvSpPr/>
          <p:nvPr/>
        </p:nvSpPr>
        <p:spPr>
          <a:xfrm>
            <a:off x="5775014" y="1785901"/>
            <a:ext cx="3674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14</a:t>
            </a:r>
          </a:p>
        </p:txBody>
      </p:sp>
      <p:pic>
        <p:nvPicPr>
          <p:cNvPr id="1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6168562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6174217" y="1612843"/>
            <a:ext cx="384906" cy="663290"/>
            <a:chOff x="6122458" y="2093383"/>
            <a:chExt cx="384906" cy="66329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1" name="Rounded Rectangle 110"/>
            <p:cNvSpPr/>
            <p:nvPr/>
          </p:nvSpPr>
          <p:spPr>
            <a:xfrm>
              <a:off x="6122458" y="2093383"/>
              <a:ext cx="384906" cy="66329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131207" y="2267226"/>
              <a:ext cx="36740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15</a:t>
              </a:r>
            </a:p>
          </p:txBody>
        </p:sp>
      </p:grpSp>
      <p:sp>
        <p:nvSpPr>
          <p:cNvPr id="91" name="Rounded Rectangle 90"/>
          <p:cNvSpPr/>
          <p:nvPr/>
        </p:nvSpPr>
        <p:spPr>
          <a:xfrm>
            <a:off x="7810205" y="1612843"/>
            <a:ext cx="384906" cy="6632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7804550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" name="Rectangle 92"/>
          <p:cNvSpPr/>
          <p:nvPr/>
        </p:nvSpPr>
        <p:spPr>
          <a:xfrm>
            <a:off x="7818954" y="1786686"/>
            <a:ext cx="3674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19</a:t>
            </a:r>
          </a:p>
        </p:txBody>
      </p:sp>
      <p:pic>
        <p:nvPicPr>
          <p:cNvPr id="8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53" b="100000" l="9497" r="899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841" flipH="1">
            <a:off x="8211807" y="887619"/>
            <a:ext cx="280399" cy="9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8217462" y="1612843"/>
            <a:ext cx="384906" cy="663290"/>
            <a:chOff x="8165703" y="2093383"/>
            <a:chExt cx="384906" cy="663290"/>
          </a:xfrm>
        </p:grpSpPr>
        <p:sp>
          <p:nvSpPr>
            <p:cNvPr id="88" name="Rounded Rectangle 87"/>
            <p:cNvSpPr/>
            <p:nvPr/>
          </p:nvSpPr>
          <p:spPr>
            <a:xfrm>
              <a:off x="8165703" y="2093383"/>
              <a:ext cx="384906" cy="66329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8174452" y="2266440"/>
              <a:ext cx="36740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/>
                <a:t>20</a:t>
              </a:r>
            </a:p>
          </p:txBody>
        </p:sp>
      </p:grpSp>
      <p:sp>
        <p:nvSpPr>
          <p:cNvPr id="76" name="Speech Bubble: Rectangle with Corners Rounded 10">
            <a:extLst>
              <a:ext uri="{FF2B5EF4-FFF2-40B4-BE49-F238E27FC236}">
                <a16:creationId xmlns:a16="http://schemas.microsoft.com/office/drawing/2014/main" id="{E88DCEE6-B734-42F7-A736-68FDF7F03D56}"/>
              </a:ext>
            </a:extLst>
          </p:cNvPr>
          <p:cNvSpPr/>
          <p:nvPr/>
        </p:nvSpPr>
        <p:spPr>
          <a:xfrm>
            <a:off x="1093698" y="3381134"/>
            <a:ext cx="2327689" cy="1422803"/>
          </a:xfrm>
          <a:prstGeom prst="wedgeEllipseCallout">
            <a:avLst>
              <a:gd name="adj1" fmla="val -72844"/>
              <a:gd name="adj2" fmla="val 48704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Close your eyes again...</a:t>
            </a:r>
          </a:p>
        </p:txBody>
      </p:sp>
      <p:sp>
        <p:nvSpPr>
          <p:cNvPr id="77" name="Speech Bubble: Rectangle with Corners Rounded 10">
            <a:extLst>
              <a:ext uri="{FF2B5EF4-FFF2-40B4-BE49-F238E27FC236}">
                <a16:creationId xmlns:a16="http://schemas.microsoft.com/office/drawing/2014/main" id="{2035C7C5-AE0E-4569-9495-394E76FB0BE9}"/>
              </a:ext>
            </a:extLst>
          </p:cNvPr>
          <p:cNvSpPr/>
          <p:nvPr/>
        </p:nvSpPr>
        <p:spPr>
          <a:xfrm>
            <a:off x="316320" y="3309455"/>
            <a:ext cx="3381202" cy="2003953"/>
          </a:xfrm>
          <a:prstGeom prst="wedgeEllipseCallout">
            <a:avLst>
              <a:gd name="adj1" fmla="val 81764"/>
              <a:gd name="adj2" fmla="val 51287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Oh no – lots of numbers have come off the line!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253746"/>
                </a:solidFill>
              </a:rPr>
              <a:t>Monday’s Lesson: </a:t>
            </a:r>
            <a:r>
              <a:rPr lang="en-GB" sz="2000" b="1" dirty="0">
                <a:solidFill>
                  <a:srgbClr val="006400"/>
                </a:solidFill>
              </a:rPr>
              <a:t>Count, read and write numbers to 20 in numerals. </a:t>
            </a:r>
            <a:r>
              <a:rPr lang="en-GB" sz="2000" b="1" dirty="0">
                <a:solidFill>
                  <a:srgbClr val="0000C8"/>
                </a:solidFill>
              </a:rPr>
              <a:t>Identify and place 2-digit numbers on a number line. </a:t>
            </a:r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BB30A5C-334A-4DE7-8017-2D88CC0A727C}"/>
              </a:ext>
            </a:extLst>
          </p:cNvPr>
          <p:cNvGrpSpPr/>
          <p:nvPr/>
        </p:nvGrpSpPr>
        <p:grpSpPr>
          <a:xfrm>
            <a:off x="5561603" y="2579595"/>
            <a:ext cx="3127995" cy="1979268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1" name="Speech Bubble: Rectangle with Corners Rounded 14">
              <a:extLst>
                <a:ext uri="{FF2B5EF4-FFF2-40B4-BE49-F238E27FC236}">
                  <a16:creationId xmlns:a16="http://schemas.microsoft.com/office/drawing/2014/main" id="{C5C595CE-B7F4-4D5E-A864-1E044BBD6CB2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-59741"/>
                <a:gd name="adj2" fmla="val 66793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Can you describe where the numbers should go?</a:t>
              </a:r>
            </a:p>
          </p:txBody>
        </p:sp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E6B10444-E519-49CD-A529-0F22C67FF3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9605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/>
      <p:bldP spid="25" grpId="0" animBg="1"/>
      <p:bldP spid="27" grpId="0"/>
      <p:bldP spid="42" grpId="0" animBg="1"/>
      <p:bldP spid="44" grpId="0"/>
      <p:bldP spid="39" grpId="0" animBg="1"/>
      <p:bldP spid="41" grpId="0"/>
      <p:bldP spid="70" grpId="0" animBg="1"/>
      <p:bldP spid="72" grpId="0"/>
      <p:bldP spid="67" grpId="0" animBg="1"/>
      <p:bldP spid="69" grpId="0"/>
      <p:bldP spid="61" grpId="0" animBg="1"/>
      <p:bldP spid="63" grpId="0"/>
      <p:bldP spid="58" grpId="0" animBg="1"/>
      <p:bldP spid="60" grpId="0"/>
      <p:bldP spid="55" grpId="0" animBg="1"/>
      <p:bldP spid="57" grpId="0"/>
      <p:bldP spid="129" grpId="0" animBg="1"/>
      <p:bldP spid="131" grpId="0"/>
      <p:bldP spid="126" grpId="0" animBg="1"/>
      <p:bldP spid="128" grpId="0"/>
      <p:bldP spid="123" grpId="0" animBg="1"/>
      <p:bldP spid="125" grpId="0"/>
      <p:bldP spid="117" grpId="0" animBg="1"/>
      <p:bldP spid="119" grpId="0"/>
      <p:bldP spid="114" grpId="0" animBg="1"/>
      <p:bldP spid="116" grpId="0"/>
      <p:bldP spid="91" grpId="0" animBg="1"/>
      <p:bldP spid="93" grpId="0"/>
      <p:bldP spid="7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8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8499FF-9C8E-4810-B653-2BC1F5F549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9099" y="387265"/>
            <a:ext cx="8345801" cy="53891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143421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9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 dirty="0"/>
              <a:t>Year 1/2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506473" y="1019757"/>
            <a:ext cx="8130503" cy="1731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300"/>
              </a:spcAft>
              <a:buClr>
                <a:schemeClr val="accent2"/>
              </a:buClr>
            </a:pPr>
            <a:r>
              <a:rPr lang="en-US" sz="2400" b="1" dirty="0">
                <a:solidFill>
                  <a:srgbClr val="253746"/>
                </a:solidFill>
              </a:rPr>
              <a:t>Objectives</a:t>
            </a:r>
            <a:endParaRPr lang="en-GB" sz="2400" b="1" dirty="0">
              <a:solidFill>
                <a:srgbClr val="253746"/>
              </a:solidFill>
            </a:endParaRPr>
          </a:p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253746"/>
                </a:solidFill>
              </a:rPr>
              <a:t>Wednesday’s Lesson</a:t>
            </a:r>
          </a:p>
          <a:p>
            <a:pPr>
              <a:buClr>
                <a:srgbClr val="EA7600"/>
              </a:buClr>
              <a:buSzPct val="120000"/>
            </a:pPr>
            <a:endParaRPr lang="en-GB" sz="2000" b="1" dirty="0">
              <a:solidFill>
                <a:srgbClr val="253746"/>
              </a:solidFill>
            </a:endParaRPr>
          </a:p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006400"/>
                </a:solidFill>
              </a:rPr>
              <a:t>Make reliable estimates of numbers up to 20.</a:t>
            </a:r>
          </a:p>
          <a:p>
            <a:pPr>
              <a:spcAft>
                <a:spcPts val="1000"/>
              </a:spcAft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0000C8"/>
                </a:solidFill>
              </a:rPr>
              <a:t>Count in 10s from 1-digit and 2-digit numbers.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64F3FED-3247-4F55-BF8A-D1D9E087C650}"/>
              </a:ext>
            </a:extLst>
          </p:cNvPr>
          <p:cNvSpPr txBox="1"/>
          <p:nvPr/>
        </p:nvSpPr>
        <p:spPr>
          <a:xfrm>
            <a:off x="116681" y="16610"/>
            <a:ext cx="89100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253746"/>
                </a:solidFill>
              </a:rPr>
              <a:t>Place Value</a:t>
            </a:r>
          </a:p>
          <a:p>
            <a:pPr algn="ctr"/>
            <a:r>
              <a:rPr lang="en-GB" sz="2400" b="1" dirty="0"/>
              <a:t>Counting and estimation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6299024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10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358768" y="3338896"/>
            <a:ext cx="8130503" cy="1574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450"/>
              </a:spcAft>
              <a:buClr>
                <a:schemeClr val="accent2"/>
              </a:buClr>
            </a:pPr>
            <a:r>
              <a:rPr lang="en-GB" sz="2400" b="1" dirty="0">
                <a:solidFill>
                  <a:srgbClr val="253746"/>
                </a:solidFill>
              </a:rPr>
              <a:t>Starter:</a:t>
            </a:r>
          </a:p>
          <a:p>
            <a:pPr algn="ctr">
              <a:spcAft>
                <a:spcPts val="450"/>
              </a:spcAft>
              <a:buClr>
                <a:schemeClr val="accent2"/>
              </a:buClr>
            </a:pPr>
            <a:r>
              <a:rPr lang="en-GB" sz="2400" b="1" dirty="0">
                <a:solidFill>
                  <a:srgbClr val="253746"/>
                </a:solidFill>
              </a:rPr>
              <a:t>Short Mental Workout</a:t>
            </a:r>
          </a:p>
          <a:p>
            <a:pPr algn="ctr">
              <a:spcAft>
                <a:spcPts val="1000"/>
              </a:spcAft>
              <a:buClr>
                <a:srgbClr val="EA7600"/>
              </a:buClr>
              <a:buSzPct val="120000"/>
            </a:pPr>
            <a:r>
              <a:rPr lang="en-US" sz="2000" dirty="0">
                <a:hlinkClick r:id="rId3"/>
              </a:rPr>
              <a:t>Let's Get Fit | Count to 100 | Count to 100 Song | Counting to 100 | Jack Hartmann - YouTube</a:t>
            </a:r>
            <a:endParaRPr lang="en-GB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028" name="Picture 4" descr="Brain, Character, Organ, Smart, Eyes">
            <a:extLst>
              <a:ext uri="{FF2B5EF4-FFF2-40B4-BE49-F238E27FC236}">
                <a16:creationId xmlns:a16="http://schemas.microsoft.com/office/drawing/2014/main" id="{85D595CD-0160-40C1-9B64-7A2B23D51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84638" y="1430124"/>
            <a:ext cx="1878765" cy="16722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6F86D33-183C-43B6-A420-91C6B0A6C00B}"/>
              </a:ext>
            </a:extLst>
          </p:cNvPr>
          <p:cNvSpPr txBox="1"/>
          <p:nvPr/>
        </p:nvSpPr>
        <p:spPr>
          <a:xfrm>
            <a:off x="116681" y="16610"/>
            <a:ext cx="89100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253746"/>
                </a:solidFill>
              </a:rPr>
              <a:t>Place Value</a:t>
            </a:r>
          </a:p>
          <a:p>
            <a:pPr algn="ctr"/>
            <a:r>
              <a:rPr lang="en-GB" sz="2400" b="1" dirty="0"/>
              <a:t>Counting and estimation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6348335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253746"/>
                </a:solidFill>
              </a:rPr>
              <a:t>Wednesday’s Lesson: </a:t>
            </a:r>
            <a:r>
              <a:rPr lang="en-GB" sz="2000" b="1" dirty="0">
                <a:solidFill>
                  <a:srgbClr val="006400"/>
                </a:solidFill>
              </a:rPr>
              <a:t>Make reliable estimates of numbers up to 20.</a:t>
            </a:r>
          </a:p>
        </p:txBody>
      </p:sp>
      <p:sp>
        <p:nvSpPr>
          <p:cNvPr id="5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147171" y="664973"/>
            <a:ext cx="3747496" cy="748638"/>
          </a:xfrm>
          <a:prstGeom prst="flowChartTermina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 Show children a box of objects... 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BB30A5C-334A-4DE7-8017-2D88CC0A727C}"/>
              </a:ext>
            </a:extLst>
          </p:cNvPr>
          <p:cNvGrpSpPr/>
          <p:nvPr/>
        </p:nvGrpSpPr>
        <p:grpSpPr>
          <a:xfrm>
            <a:off x="774434" y="1922605"/>
            <a:ext cx="3788019" cy="1650121"/>
            <a:chOff x="3312156" y="3557235"/>
            <a:chExt cx="3788019" cy="165012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Speech Bubble: Rectangle with Corners Rounded 14">
              <a:extLst>
                <a:ext uri="{FF2B5EF4-FFF2-40B4-BE49-F238E27FC236}">
                  <a16:creationId xmlns:a16="http://schemas.microsoft.com/office/drawing/2014/main" id="{C5C595CE-B7F4-4D5E-A864-1E044BBD6CB2}"/>
                </a:ext>
              </a:extLst>
            </p:cNvPr>
            <p:cNvSpPr/>
            <p:nvPr/>
          </p:nvSpPr>
          <p:spPr>
            <a:xfrm>
              <a:off x="3312156" y="3557235"/>
              <a:ext cx="3788019" cy="1650121"/>
            </a:xfrm>
            <a:prstGeom prst="cloudCallout">
              <a:avLst>
                <a:gd name="adj1" fmla="val -59741"/>
                <a:gd name="adj2" fmla="val 66793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/>
                </a:rPr>
                <a:t>How many are there?</a:t>
              </a:r>
            </a:p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/>
                </a:rPr>
                <a:t>Are there more than 5?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E6B10444-E519-49CD-A529-0F22C67FF3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588862" y="3629661"/>
              <a:ext cx="391606" cy="849534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7BB30A5C-334A-4DE7-8017-2D88CC0A727C}"/>
              </a:ext>
            </a:extLst>
          </p:cNvPr>
          <p:cNvGrpSpPr/>
          <p:nvPr/>
        </p:nvGrpSpPr>
        <p:grpSpPr>
          <a:xfrm>
            <a:off x="2993842" y="3717968"/>
            <a:ext cx="2801678" cy="1569186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" name="Speech Bubble: Rectangle with Corners Rounded 14">
              <a:extLst>
                <a:ext uri="{FF2B5EF4-FFF2-40B4-BE49-F238E27FC236}">
                  <a16:creationId xmlns:a16="http://schemas.microsoft.com/office/drawing/2014/main" id="{C5C595CE-B7F4-4D5E-A864-1E044BBD6CB2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62734"/>
                <a:gd name="adj2" fmla="val 46968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Are there more than 10?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E6B10444-E519-49CD-A529-0F22C67FF3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  <p:pic>
        <p:nvPicPr>
          <p:cNvPr id="14" name="Picture 2" descr="Sea, Shell, Clam, Ocean, Sea Shells, Beach, Sa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6734" y="3199523"/>
            <a:ext cx="963808" cy="58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Sea, Shell, Clam, Ocean, Sea Shells, Beach, Sa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645" y="3927313"/>
            <a:ext cx="700781" cy="44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Sea, Shells, Ocean, Beach, Vacation, Sea Shells, San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891" y="1783077"/>
            <a:ext cx="904572" cy="56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Sea, Shell, Clam, Ocean, Sea Shells, Beach, San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4962" y="3174963"/>
            <a:ext cx="737150" cy="46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Sea, Shell, Clam, Ocean, Sea Shells, Beach, Sa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897" y="3640789"/>
            <a:ext cx="700781" cy="44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Sea, Shells, Ocean, Beach, Vacation, Sea Shells, San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606" y="4162501"/>
            <a:ext cx="904572" cy="56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Sea, Shell, Clam, Ocean, Sea Shells, Beach, Sand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504" y="3034473"/>
            <a:ext cx="927393" cy="616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Sea, Shell, Clam, Ocean, Sea Shells, Beach, Sa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7945" y="3717968"/>
            <a:ext cx="700781" cy="44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8" descr="Sea, Shells, Ocean, Beach, Vacation, Sea Shells, San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319" y="2586965"/>
            <a:ext cx="904572" cy="56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0" descr="Sea, Shell, Clam, Ocean, Sea Shells, Beach, San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6387" y="2680324"/>
            <a:ext cx="737150" cy="46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Sea, Shell, Clam, Ocean, Sea Shells, Beach, Sand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3640" y="2102323"/>
            <a:ext cx="927393" cy="616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Sea, Shell, Clam, Ocean, Sea Shells, Beach, Sa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287" y="2404211"/>
            <a:ext cx="700781" cy="44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Sea, Shell, Clam, Ocean, Sea Shells, Beach, San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537" y="2067283"/>
            <a:ext cx="737150" cy="46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owrie, Cowries, Porzellanschnecke, Porcelain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874" y="2828130"/>
            <a:ext cx="1091463" cy="742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owrie, Cowries, Porzellanschnecke, Porcelain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2605" y="4131167"/>
            <a:ext cx="1091463" cy="742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6508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253746"/>
                </a:solidFill>
              </a:rPr>
              <a:t>Wednesday’s Lesson: </a:t>
            </a:r>
            <a:r>
              <a:rPr lang="en-GB" sz="2000" b="1" dirty="0">
                <a:solidFill>
                  <a:srgbClr val="006400"/>
                </a:solidFill>
              </a:rPr>
              <a:t>Make reliable estimates of numbers up to 20.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0" y="3290793"/>
            <a:ext cx="9143999" cy="769457"/>
            <a:chOff x="-1084082" y="4465214"/>
            <a:chExt cx="10558868" cy="1037338"/>
          </a:xfrm>
        </p:grpSpPr>
        <p:pic>
          <p:nvPicPr>
            <p:cNvPr id="6" name="Picture 2" descr="Sea, Shell, Clam, Ocean, Sea Shells, Beach, Sand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4082" y="4535184"/>
              <a:ext cx="1112940" cy="7896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7" name="Group 6"/>
            <p:cNvGrpSpPr/>
            <p:nvPr/>
          </p:nvGrpSpPr>
          <p:grpSpPr>
            <a:xfrm>
              <a:off x="-307891" y="4465214"/>
              <a:ext cx="9782677" cy="1037338"/>
              <a:chOff x="-1012856" y="3226437"/>
              <a:chExt cx="12511211" cy="1113168"/>
            </a:xfrm>
          </p:grpSpPr>
          <p:pic>
            <p:nvPicPr>
              <p:cNvPr id="8" name="Picture 4" descr="Sea, Shell, Clam, Ocean, Sea Shells, Beach, Sand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63439" y="3406668"/>
                <a:ext cx="1034916" cy="63705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8" descr="Sea, Shells, Ocean, Beach, Vacation, Sea Shells, Sand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012856" y="3354384"/>
                <a:ext cx="1335876" cy="82231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10" descr="Sea, Shell, Clam, Ocean, Sea Shells, Beach, Sand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50383" y="3406669"/>
                <a:ext cx="1088626" cy="67011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4" descr="Sea, Shell, Clam, Ocean, Sea Shells, Beach, Sand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050215" y="3437672"/>
                <a:ext cx="1034916" cy="63705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8" descr="Sea, Shells, Ocean, Beach, Vacation, Sea Shells, Sand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93865" y="3279298"/>
                <a:ext cx="1335876" cy="82231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" descr="Sea, Shell, Clam, Ocean, Sea Shells, Beach, Sand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84040" y="3226437"/>
                <a:ext cx="1369577" cy="89180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4" descr="Sea, Shell, Clam, Ocean, Sea Shells, Beach, Sand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46597" y="3414637"/>
                <a:ext cx="1034916" cy="63705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8" descr="Sea, Shells, Ocean, Beach, Vacation, Sea Shells, Sand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26561" y="3322008"/>
                <a:ext cx="1335876" cy="82231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10" descr="Sea, Shell, Clam, Ocean, Sea Shells, Beach, Sand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69531" y="3531984"/>
                <a:ext cx="1088626" cy="67011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" descr="Sea, Shell, Clam, Ocean, Sea Shells, Beach, Sand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279298"/>
                <a:ext cx="1369577" cy="89180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4" descr="Sea, Shell, Clam, Ocean, Sea Shells, Beach, Sand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99331" y="3406669"/>
                <a:ext cx="1034916" cy="63705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10" descr="Sea, Shell, Clam, Ocean, Sea Shells, Beach, Sand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0061" y="3500981"/>
                <a:ext cx="1088626" cy="67011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2" descr="Cowrie, Cowries, Porzellanschnecke, Porcelain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04912" y="3245392"/>
                <a:ext cx="1611877" cy="1074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2" descr="Cowrie, Cowries, Porzellanschnecke, Porcelain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82651" y="3265020"/>
                <a:ext cx="1611877" cy="10745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4" name="Speech Bubble: Rectangle with Corners Rounded 14">
            <a:extLst>
              <a:ext uri="{FF2B5EF4-FFF2-40B4-BE49-F238E27FC236}">
                <a16:creationId xmlns:a16="http://schemas.microsoft.com/office/drawing/2014/main" id="{C5C595CE-B7F4-4D5E-A864-1E044BBD6CB2}"/>
              </a:ext>
            </a:extLst>
          </p:cNvPr>
          <p:cNvSpPr/>
          <p:nvPr/>
        </p:nvSpPr>
        <p:spPr>
          <a:xfrm>
            <a:off x="1727120" y="924646"/>
            <a:ext cx="2801678" cy="1569186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Let’s count them like this!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323972" y="873323"/>
            <a:ext cx="34968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en-GB" sz="3200" b="1" dirty="0"/>
              <a:t>There are 15 shells!</a:t>
            </a:r>
          </a:p>
        </p:txBody>
      </p:sp>
    </p:spTree>
    <p:extLst>
      <p:ext uri="{BB962C8B-B14F-4D97-AF65-F5344CB8AC3E}">
        <p14:creationId xmlns:p14="http://schemas.microsoft.com/office/powerpoint/2010/main" val="1290306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253746"/>
                </a:solidFill>
              </a:rPr>
              <a:t>Wednesday’s Lesson: </a:t>
            </a:r>
            <a:r>
              <a:rPr lang="en-GB" sz="2000" b="1" dirty="0">
                <a:solidFill>
                  <a:srgbClr val="006400"/>
                </a:solidFill>
              </a:rPr>
              <a:t>Make reliable estimates of numbers up to 20.</a:t>
            </a:r>
          </a:p>
        </p:txBody>
      </p:sp>
      <p:sp>
        <p:nvSpPr>
          <p:cNvPr id="5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147171" y="664972"/>
            <a:ext cx="3621915" cy="952251"/>
          </a:xfrm>
          <a:prstGeom prst="flowChartTermina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 Show children a box with a different number of objects. </a:t>
            </a:r>
          </a:p>
          <a:p>
            <a:pPr algn="ctr">
              <a:lnSpc>
                <a:spcPct val="114000"/>
              </a:lnSpc>
            </a:pPr>
            <a:r>
              <a:rPr lang="en-GB" i="1" dirty="0">
                <a:solidFill>
                  <a:srgbClr val="253746"/>
                </a:solidFill>
              </a:rPr>
              <a:t>Are there more or less this time?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BB30A5C-334A-4DE7-8017-2D88CC0A727C}"/>
              </a:ext>
            </a:extLst>
          </p:cNvPr>
          <p:cNvGrpSpPr/>
          <p:nvPr/>
        </p:nvGrpSpPr>
        <p:grpSpPr>
          <a:xfrm>
            <a:off x="1593003" y="2493832"/>
            <a:ext cx="2801678" cy="1569186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Speech Bubble: Rectangle with Corners Rounded 14">
              <a:extLst>
                <a:ext uri="{FF2B5EF4-FFF2-40B4-BE49-F238E27FC236}">
                  <a16:creationId xmlns:a16="http://schemas.microsoft.com/office/drawing/2014/main" id="{C5C595CE-B7F4-4D5E-A864-1E044BBD6CB2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-59741"/>
                <a:gd name="adj2" fmla="val 66793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Are there more than 5?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E6B10444-E519-49CD-A529-0F22C67FF3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7BB30A5C-334A-4DE7-8017-2D88CC0A727C}"/>
              </a:ext>
            </a:extLst>
          </p:cNvPr>
          <p:cNvGrpSpPr/>
          <p:nvPr/>
        </p:nvGrpSpPr>
        <p:grpSpPr>
          <a:xfrm>
            <a:off x="2993842" y="3717968"/>
            <a:ext cx="2801678" cy="1569186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" name="Speech Bubble: Rectangle with Corners Rounded 14">
              <a:extLst>
                <a:ext uri="{FF2B5EF4-FFF2-40B4-BE49-F238E27FC236}">
                  <a16:creationId xmlns:a16="http://schemas.microsoft.com/office/drawing/2014/main" id="{C5C595CE-B7F4-4D5E-A864-1E044BBD6CB2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62734"/>
                <a:gd name="adj2" fmla="val 46968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Are there more than 10?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E6B10444-E519-49CD-A529-0F22C67FF3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  <p:pic>
        <p:nvPicPr>
          <p:cNvPr id="14" name="Picture 2" descr="Sea, Shell, Clam, Ocean, Sea Shells, Beach, Sa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6734" y="3199523"/>
            <a:ext cx="963808" cy="58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Sea, Shell, Clam, Ocean, Sea Shells, Beach, Sa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531" y="3722723"/>
            <a:ext cx="700781" cy="44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Sea, Shells, Ocean, Beach, Vacation, Sea Shells, San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891" y="1783077"/>
            <a:ext cx="904572" cy="56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Sea, Shell, Clam, Ocean, Sea Shells, Beach, San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109" y="3526857"/>
            <a:ext cx="737150" cy="46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Sea, Shell, Clam, Ocean, Sea Shells, Beach, Sa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897" y="3640789"/>
            <a:ext cx="700781" cy="44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Sea, Shells, Ocean, Beach, Vacation, Sea Shells, San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606" y="4162501"/>
            <a:ext cx="904572" cy="56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8" descr="Sea, Shells, Ocean, Beach, Vacation, Sea Shells, San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112" y="3003066"/>
            <a:ext cx="904572" cy="56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0" descr="Sea, Shell, Clam, Ocean, Sea Shells, Beach, San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534" y="2944020"/>
            <a:ext cx="737150" cy="46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Sea, Shell, Clam, Ocean, Sea Shells, Beach, Sand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3640" y="2102323"/>
            <a:ext cx="927393" cy="616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Sea, Shell, Clam, Ocean, Sea Shells, Beach, Sa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287" y="2404211"/>
            <a:ext cx="700781" cy="44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Sea, Shell, Clam, Ocean, Sea Shells, Beach, San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684" y="2457172"/>
            <a:ext cx="737150" cy="46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owrie, Cowries, Porzellanschnecke, Porcelain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874" y="2828130"/>
            <a:ext cx="1091463" cy="742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owrie, Cowries, Porzellanschnecke, Porcelain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2605" y="4131167"/>
            <a:ext cx="1091463" cy="742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3854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14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EA7600"/>
              </a:buClr>
              <a:buSzPct val="120000"/>
            </a:pPr>
            <a:r>
              <a:rPr lang="en-GB" sz="2000" b="1">
                <a:solidFill>
                  <a:srgbClr val="253746"/>
                </a:solidFill>
              </a:rPr>
              <a:t>Wednesday’s Lesson: </a:t>
            </a:r>
            <a:r>
              <a:rPr lang="en-GB" sz="2000" b="1">
                <a:solidFill>
                  <a:srgbClr val="006400"/>
                </a:solidFill>
              </a:rPr>
              <a:t>Make reliable estimates of numbers up to 20.</a:t>
            </a:r>
            <a:endParaRPr lang="en-GB" sz="2000" b="1" dirty="0">
              <a:solidFill>
                <a:srgbClr val="0064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72183" y="3290793"/>
            <a:ext cx="7986415" cy="769457"/>
            <a:chOff x="-1012856" y="3226437"/>
            <a:chExt cx="11794369" cy="1113168"/>
          </a:xfrm>
        </p:grpSpPr>
        <p:pic>
          <p:nvPicPr>
            <p:cNvPr id="9" name="Picture 8" descr="Sea, Shells, Ocean, Beach, Vacation, Sea Shells, Sand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12856" y="3354384"/>
              <a:ext cx="1335876" cy="822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10" descr="Sea, Shell, Clam, Ocean, Sea Shells, Beach, Sand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0383" y="3406669"/>
              <a:ext cx="1088626" cy="6701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4" descr="Sea, Shell, Clam, Ocean, Sea Shells, Beach, Sand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50215" y="3437672"/>
              <a:ext cx="1034916" cy="6370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8" descr="Sea, Shells, Ocean, Beach, Vacation, Sea Shells, Sand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3865" y="3279298"/>
              <a:ext cx="1335876" cy="822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2" descr="Sea, Shell, Clam, Ocean, Sea Shells, Beach, Sand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4040" y="3226437"/>
              <a:ext cx="1369577" cy="8918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4" descr="Sea, Shell, Clam, Ocean, Sea Shells, Beach, Sand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46597" y="3414637"/>
              <a:ext cx="1034916" cy="6370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8" descr="Sea, Shells, Ocean, Beach, Vacation, Sea Shells, Sand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6561" y="3322008"/>
              <a:ext cx="1335876" cy="822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10" descr="Sea, Shell, Clam, Ocean, Sea Shells, Beach, Sand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9531" y="3531984"/>
              <a:ext cx="1088626" cy="6701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2" descr="Sea, Shell, Clam, Ocean, Sea Shells, Beach, Sand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79298"/>
              <a:ext cx="1369577" cy="8918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4" descr="Sea, Shell, Clam, Ocean, Sea Shells, Beach, Sand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9331" y="3406669"/>
              <a:ext cx="1034916" cy="6370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10" descr="Sea, Shell, Clam, Ocean, Sea Shells, Beach, Sand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0061" y="3500981"/>
              <a:ext cx="1088626" cy="6701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2" descr="Cowrie, Cowries, Porzellanschnecke, Porcelain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4912" y="3245392"/>
              <a:ext cx="1611877" cy="10745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2" descr="Cowrie, Cowries, Porzellanschnecke, Porcelain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82651" y="3265020"/>
              <a:ext cx="1611877" cy="10745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4" name="Speech Bubble: Rectangle with Corners Rounded 14">
            <a:extLst>
              <a:ext uri="{FF2B5EF4-FFF2-40B4-BE49-F238E27FC236}">
                <a16:creationId xmlns:a16="http://schemas.microsoft.com/office/drawing/2014/main" id="{C5C595CE-B7F4-4D5E-A864-1E044BBD6CB2}"/>
              </a:ext>
            </a:extLst>
          </p:cNvPr>
          <p:cNvSpPr/>
          <p:nvPr/>
        </p:nvSpPr>
        <p:spPr>
          <a:xfrm>
            <a:off x="1727120" y="924646"/>
            <a:ext cx="2801678" cy="1569186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Let’s count them like this!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323972" y="873323"/>
            <a:ext cx="34968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en-GB" sz="3200" b="1" dirty="0"/>
              <a:t>There are 13 shells!</a:t>
            </a:r>
          </a:p>
        </p:txBody>
      </p:sp>
    </p:spTree>
    <p:extLst>
      <p:ext uri="{BB962C8B-B14F-4D97-AF65-F5344CB8AC3E}">
        <p14:creationId xmlns:p14="http://schemas.microsoft.com/office/powerpoint/2010/main" val="1359543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15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F81D84-B552-4E01-947E-5F02757A0B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2186" y="389106"/>
            <a:ext cx="8419628" cy="54959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908783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16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0D2F9F-65DD-4716-8F38-1BFD418EE7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03" t="9607" r="7979" b="23447"/>
          <a:stretch/>
        </p:blipFill>
        <p:spPr>
          <a:xfrm>
            <a:off x="172979" y="125499"/>
            <a:ext cx="8901653" cy="49391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1153714-3094-426A-B483-512837E801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4" t="75478" r="7517" b="12035"/>
          <a:stretch/>
        </p:blipFill>
        <p:spPr>
          <a:xfrm>
            <a:off x="172979" y="5161188"/>
            <a:ext cx="8856723" cy="925721"/>
          </a:xfrm>
          <a:prstGeom prst="rect">
            <a:avLst/>
          </a:prstGeom>
          <a:ln>
            <a:solidFill>
              <a:srgbClr val="F6B350"/>
            </a:solidFill>
          </a:ln>
        </p:spPr>
      </p:pic>
      <p:grpSp>
        <p:nvGrpSpPr>
          <p:cNvPr id="11" name="Group 10"/>
          <p:cNvGrpSpPr/>
          <p:nvPr/>
        </p:nvGrpSpPr>
        <p:grpSpPr>
          <a:xfrm>
            <a:off x="5929819" y="5206399"/>
            <a:ext cx="1713640" cy="1160976"/>
            <a:chOff x="1834709" y="4015907"/>
            <a:chExt cx="1606379" cy="952832"/>
          </a:xfrm>
        </p:grpSpPr>
        <p:sp>
          <p:nvSpPr>
            <p:cNvPr id="14" name="Rounded Rectangle 13"/>
            <p:cNvSpPr/>
            <p:nvPr/>
          </p:nvSpPr>
          <p:spPr>
            <a:xfrm>
              <a:off x="1834709" y="4015907"/>
              <a:ext cx="1606379" cy="495328"/>
            </a:xfrm>
            <a:prstGeom prst="roundRect">
              <a:avLst>
                <a:gd name="adj" fmla="val 42473"/>
              </a:avLst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Challenge</a:t>
              </a:r>
              <a:endParaRPr lang="en-GB" sz="2400" b="1" dirty="0">
                <a:solidFill>
                  <a:schemeClr val="tx1"/>
                </a:solidFill>
              </a:endParaRPr>
            </a:p>
          </p:txBody>
        </p:sp>
        <p:pic>
          <p:nvPicPr>
            <p:cNvPr id="15" name="Picture 2" descr="Related image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944755">
              <a:off x="2150897" y="4363258"/>
              <a:ext cx="388517" cy="6054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71520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17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 dirty="0"/>
              <a:t>Year 1/2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480195" y="1791399"/>
            <a:ext cx="8130503" cy="3834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300"/>
              </a:spcAft>
              <a:buClr>
                <a:schemeClr val="accent2"/>
              </a:buClr>
            </a:pPr>
            <a:r>
              <a:rPr lang="en-US" sz="2400" b="1" dirty="0">
                <a:solidFill>
                  <a:srgbClr val="253746"/>
                </a:solidFill>
              </a:rPr>
              <a:t>Objectives</a:t>
            </a:r>
            <a:endParaRPr lang="en-GB" sz="2400" b="1" dirty="0">
              <a:solidFill>
                <a:srgbClr val="253746"/>
              </a:solidFill>
            </a:endParaRPr>
          </a:p>
          <a:p>
            <a:pPr>
              <a:buClr>
                <a:srgbClr val="EA7600"/>
              </a:buClr>
              <a:buSzPct val="120000"/>
            </a:pPr>
            <a:endParaRPr lang="en-GB" sz="2000" b="1" dirty="0">
              <a:solidFill>
                <a:srgbClr val="253746"/>
              </a:solidFill>
            </a:endParaRPr>
          </a:p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006400"/>
                </a:solidFill>
              </a:rPr>
              <a:t>Count, read and write numbers to 20 in numerals. </a:t>
            </a:r>
          </a:p>
          <a:p>
            <a:pPr>
              <a:spcAft>
                <a:spcPts val="1000"/>
              </a:spcAft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0000C8"/>
                </a:solidFill>
              </a:rPr>
              <a:t>Identify and place 2-digit numbers on a number line.                                   Compare and order numbers to 100.</a:t>
            </a:r>
          </a:p>
          <a:p>
            <a:pPr>
              <a:buClr>
                <a:srgbClr val="EA7600"/>
              </a:buClr>
              <a:buSzPct val="120000"/>
            </a:pPr>
            <a:endParaRPr lang="en-GB" sz="2000" b="1" dirty="0">
              <a:solidFill>
                <a:srgbClr val="253746"/>
              </a:solidFill>
            </a:endParaRPr>
          </a:p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006400"/>
                </a:solidFill>
              </a:rPr>
              <a:t>Make reliable estimates of numbers up to 20.</a:t>
            </a:r>
          </a:p>
          <a:p>
            <a:pPr>
              <a:spcAft>
                <a:spcPts val="1000"/>
              </a:spcAft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0000C8"/>
                </a:solidFill>
              </a:rPr>
              <a:t>Count in 10s from 1-digit and 2-digit numbers.</a:t>
            </a:r>
          </a:p>
          <a:p>
            <a:pPr>
              <a:buClr>
                <a:srgbClr val="EA7600"/>
              </a:buClr>
              <a:buSzPct val="120000"/>
            </a:pPr>
            <a:endParaRPr lang="en-GB" sz="2000" b="1" dirty="0">
              <a:solidFill>
                <a:srgbClr val="253746"/>
              </a:solidFill>
            </a:endParaRPr>
          </a:p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006400"/>
                </a:solidFill>
              </a:rPr>
              <a:t>Order and compare numbers to 20 using a line.</a:t>
            </a:r>
          </a:p>
          <a:p>
            <a:pPr>
              <a:spcAft>
                <a:spcPts val="1000"/>
              </a:spcAft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0000C8"/>
                </a:solidFill>
              </a:rPr>
              <a:t>Make reliable estimates of numbers up to 100.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64F3FED-3247-4F55-BF8A-D1D9E087C650}"/>
              </a:ext>
            </a:extLst>
          </p:cNvPr>
          <p:cNvSpPr txBox="1"/>
          <p:nvPr/>
        </p:nvSpPr>
        <p:spPr>
          <a:xfrm>
            <a:off x="119614" y="125499"/>
            <a:ext cx="89100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253746"/>
                </a:solidFill>
              </a:rPr>
              <a:t>Place Value</a:t>
            </a:r>
          </a:p>
          <a:p>
            <a:pPr algn="ctr"/>
            <a:r>
              <a:rPr lang="en-GB" sz="2400" b="1" dirty="0"/>
              <a:t>Counting and estimation</a:t>
            </a:r>
            <a:endParaRPr lang="en-GB" sz="2400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220CF9E-E6E5-43F5-A0BD-83620981711C}"/>
              </a:ext>
            </a:extLst>
          </p:cNvPr>
          <p:cNvGrpSpPr/>
          <p:nvPr/>
        </p:nvGrpSpPr>
        <p:grpSpPr>
          <a:xfrm>
            <a:off x="1288636" y="781749"/>
            <a:ext cx="6344904" cy="1009650"/>
            <a:chOff x="943742" y="1418496"/>
            <a:chExt cx="6344904" cy="1009650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C60A8C6-A37C-4137-BBC4-0806A19CF53E}"/>
                </a:ext>
              </a:extLst>
            </p:cNvPr>
            <p:cNvSpPr txBox="1"/>
            <p:nvPr/>
          </p:nvSpPr>
          <p:spPr>
            <a:xfrm>
              <a:off x="1802246" y="1729083"/>
              <a:ext cx="5486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253746"/>
                  </a:solidFill>
                </a:rPr>
                <a:t>Well Done!  </a:t>
              </a:r>
            </a:p>
          </p:txBody>
        </p:sp>
        <p:pic>
          <p:nvPicPr>
            <p:cNvPr id="8" name="Picture 3" descr="N:\Documents\Website\Wagtail Website\User Manuel for HT\Smiley-face.png">
              <a:extLst>
                <a:ext uri="{FF2B5EF4-FFF2-40B4-BE49-F238E27FC236}">
                  <a16:creationId xmlns:a16="http://schemas.microsoft.com/office/drawing/2014/main" id="{A496DBF2-4915-4BA8-9E55-9E930306B52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3742" y="1418496"/>
              <a:ext cx="1019175" cy="10096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12295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3910</TotalTime>
  <Words>1410</Words>
  <Application>Microsoft Office PowerPoint</Application>
  <PresentationFormat>On-screen Show (4:3)</PresentationFormat>
  <Paragraphs>251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Myriad Pro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Leanne Winsor</cp:lastModifiedBy>
  <cp:revision>253</cp:revision>
  <dcterms:created xsi:type="dcterms:W3CDTF">2018-09-13T11:08:58Z</dcterms:created>
  <dcterms:modified xsi:type="dcterms:W3CDTF">2021-02-02T13:09:49Z</dcterms:modified>
</cp:coreProperties>
</file>